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81" r:id="rId5"/>
    <p:sldId id="259" r:id="rId6"/>
    <p:sldId id="282" r:id="rId7"/>
    <p:sldId id="260" r:id="rId8"/>
    <p:sldId id="261" r:id="rId9"/>
    <p:sldId id="262" r:id="rId10"/>
    <p:sldId id="263" r:id="rId11"/>
    <p:sldId id="264" r:id="rId12"/>
    <p:sldId id="265" r:id="rId13"/>
    <p:sldId id="273" r:id="rId14"/>
    <p:sldId id="266" r:id="rId15"/>
    <p:sldId id="267" r:id="rId16"/>
    <p:sldId id="279" r:id="rId17"/>
    <p:sldId id="268" r:id="rId18"/>
    <p:sldId id="269" r:id="rId19"/>
    <p:sldId id="270" r:id="rId20"/>
    <p:sldId id="271" r:id="rId21"/>
    <p:sldId id="272" r:id="rId22"/>
    <p:sldId id="274" r:id="rId23"/>
    <p:sldId id="275" r:id="rId24"/>
    <p:sldId id="280" r:id="rId25"/>
    <p:sldId id="276" r:id="rId26"/>
    <p:sldId id="277" r:id="rId27"/>
    <p:sldId id="27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varScale="1">
        <p:scale>
          <a:sx n="68" d="100"/>
          <a:sy n="68" d="100"/>
        </p:scale>
        <p:origin x="66"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3071E3-8BFA-4C63-A674-CDC26C679B4B}"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en-US"/>
        </a:p>
      </dgm:t>
    </dgm:pt>
    <dgm:pt modelId="{68455B0F-E35B-4BB4-AF4F-F1751B12A69A}">
      <dgm:prSet/>
      <dgm:spPr/>
      <dgm:t>
        <a:bodyPr/>
        <a:lstStyle/>
        <a:p>
          <a:r>
            <a:rPr lang="en-IN" b="0" i="0" baseline="0"/>
            <a:t>Job analysis is an essential prerequisite for the effective management of the human resources of an organization. It is the process of gathering relevant information about a job. It actually specifies the tasks involved in a job and the factors that influence the performance of that job.</a:t>
          </a:r>
          <a:endParaRPr lang="en-US"/>
        </a:p>
      </dgm:t>
    </dgm:pt>
    <dgm:pt modelId="{1E744A65-AD00-4880-BC26-7E82F695350F}" type="parTrans" cxnId="{DA56E5B6-620A-4AA2-A36F-AD7138C7C7FA}">
      <dgm:prSet/>
      <dgm:spPr/>
      <dgm:t>
        <a:bodyPr/>
        <a:lstStyle/>
        <a:p>
          <a:endParaRPr lang="en-US"/>
        </a:p>
      </dgm:t>
    </dgm:pt>
    <dgm:pt modelId="{39F331E8-F05E-45E3-9BE8-C2254A34222E}" type="sibTrans" cxnId="{DA56E5B6-620A-4AA2-A36F-AD7138C7C7FA}">
      <dgm:prSet/>
      <dgm:spPr/>
      <dgm:t>
        <a:bodyPr/>
        <a:lstStyle/>
        <a:p>
          <a:endParaRPr lang="en-US"/>
        </a:p>
      </dgm:t>
    </dgm:pt>
    <dgm:pt modelId="{3FE875A3-C6C8-4449-A7F1-A3D273FF48FD}">
      <dgm:prSet/>
      <dgm:spPr/>
      <dgm:t>
        <a:bodyPr/>
        <a:lstStyle/>
        <a:p>
          <a:r>
            <a:rPr lang="en-IN" b="0" i="0" baseline="0"/>
            <a:t>As a process, it is capable of producing results with great practical relevance for human resource management. Job analysis has applications in almost all the HR activities of an organization.</a:t>
          </a:r>
          <a:endParaRPr lang="en-US"/>
        </a:p>
      </dgm:t>
    </dgm:pt>
    <dgm:pt modelId="{40C42B64-ADB9-4D27-8BB2-FD642DC37F7F}" type="parTrans" cxnId="{CCD2CDDE-8A92-4212-B3AA-BAA039EE5302}">
      <dgm:prSet/>
      <dgm:spPr/>
      <dgm:t>
        <a:bodyPr/>
        <a:lstStyle/>
        <a:p>
          <a:endParaRPr lang="en-US"/>
        </a:p>
      </dgm:t>
    </dgm:pt>
    <dgm:pt modelId="{0EF3B1F6-F6D3-458D-A3E1-7CC387C7FF79}" type="sibTrans" cxnId="{CCD2CDDE-8A92-4212-B3AA-BAA039EE5302}">
      <dgm:prSet/>
      <dgm:spPr/>
      <dgm:t>
        <a:bodyPr/>
        <a:lstStyle/>
        <a:p>
          <a:endParaRPr lang="en-US"/>
        </a:p>
      </dgm:t>
    </dgm:pt>
    <dgm:pt modelId="{1B12D2ED-95D5-4BE7-9D1F-AC89932DBF74}">
      <dgm:prSet/>
      <dgm:spPr/>
      <dgm:t>
        <a:bodyPr/>
        <a:lstStyle/>
        <a:p>
          <a:r>
            <a:rPr lang="en-IN" b="0" i="0" baseline="0"/>
            <a:t>It acts as the basis for decisions involving human resource planning, recruitmentand selection, training and development, compensation fixation, job evaluation, performance evaluation, career management, and health and safety of employees. In reality, the job analysis process involves ascertaining what people do and understanding why and how they do it.</a:t>
          </a:r>
          <a:endParaRPr lang="en-US"/>
        </a:p>
      </dgm:t>
    </dgm:pt>
    <dgm:pt modelId="{BFDC3DD0-EE88-4F51-A0F4-0F97F09C5DCD}" type="parTrans" cxnId="{CBFD6636-F3C2-4CCC-9D19-44430CAEAA6A}">
      <dgm:prSet/>
      <dgm:spPr/>
      <dgm:t>
        <a:bodyPr/>
        <a:lstStyle/>
        <a:p>
          <a:endParaRPr lang="en-US"/>
        </a:p>
      </dgm:t>
    </dgm:pt>
    <dgm:pt modelId="{9A17072B-FAA9-49CD-ADC0-30D1405849E2}" type="sibTrans" cxnId="{CBFD6636-F3C2-4CCC-9D19-44430CAEAA6A}">
      <dgm:prSet/>
      <dgm:spPr/>
      <dgm:t>
        <a:bodyPr/>
        <a:lstStyle/>
        <a:p>
          <a:endParaRPr lang="en-US"/>
        </a:p>
      </dgm:t>
    </dgm:pt>
    <dgm:pt modelId="{75745CE8-5C36-4823-BF90-95FE10A097A2}">
      <dgm:prSet/>
      <dgm:spPr/>
      <dgm:t>
        <a:bodyPr/>
        <a:lstStyle/>
        <a:p>
          <a:r>
            <a:rPr lang="en-IN" b="0" i="0" baseline="0"/>
            <a:t>This enables organizations not only in identifying the problems but also in developing their solutions. As such, the primary purpose of a job analysis is to provide solutions to virtually all employee-oriented problems in an organization</a:t>
          </a:r>
          <a:endParaRPr lang="en-US"/>
        </a:p>
      </dgm:t>
    </dgm:pt>
    <dgm:pt modelId="{61B8309E-4CBD-4AFA-8FD4-0B3DDB87A518}" type="parTrans" cxnId="{BE0B5155-6A9A-4507-812A-2ED93890274E}">
      <dgm:prSet/>
      <dgm:spPr/>
      <dgm:t>
        <a:bodyPr/>
        <a:lstStyle/>
        <a:p>
          <a:endParaRPr lang="en-US"/>
        </a:p>
      </dgm:t>
    </dgm:pt>
    <dgm:pt modelId="{EEA8A1E6-5E48-457B-930A-B105305BB6D7}" type="sibTrans" cxnId="{BE0B5155-6A9A-4507-812A-2ED93890274E}">
      <dgm:prSet/>
      <dgm:spPr/>
      <dgm:t>
        <a:bodyPr/>
        <a:lstStyle/>
        <a:p>
          <a:endParaRPr lang="en-US"/>
        </a:p>
      </dgm:t>
    </dgm:pt>
    <dgm:pt modelId="{3991AFF9-A9FD-4DA1-B88D-27CDD5A537FC}" type="pres">
      <dgm:prSet presAssocID="{833071E3-8BFA-4C63-A674-CDC26C679B4B}" presName="vert0" presStyleCnt="0">
        <dgm:presLayoutVars>
          <dgm:dir/>
          <dgm:animOne val="branch"/>
          <dgm:animLvl val="lvl"/>
        </dgm:presLayoutVars>
      </dgm:prSet>
      <dgm:spPr/>
    </dgm:pt>
    <dgm:pt modelId="{5C3A973B-964C-4CCD-AFCC-38DA9C9F682C}" type="pres">
      <dgm:prSet presAssocID="{68455B0F-E35B-4BB4-AF4F-F1751B12A69A}" presName="thickLine" presStyleLbl="alignNode1" presStyleIdx="0" presStyleCnt="4"/>
      <dgm:spPr/>
    </dgm:pt>
    <dgm:pt modelId="{E4D823DA-0F56-4DDF-82D3-2D4593C9A89E}" type="pres">
      <dgm:prSet presAssocID="{68455B0F-E35B-4BB4-AF4F-F1751B12A69A}" presName="horz1" presStyleCnt="0"/>
      <dgm:spPr/>
    </dgm:pt>
    <dgm:pt modelId="{2747C733-691F-4CE8-BEEB-082D8079C047}" type="pres">
      <dgm:prSet presAssocID="{68455B0F-E35B-4BB4-AF4F-F1751B12A69A}" presName="tx1" presStyleLbl="revTx" presStyleIdx="0" presStyleCnt="4"/>
      <dgm:spPr/>
    </dgm:pt>
    <dgm:pt modelId="{0A5516F9-B7FE-45C8-A38D-4A283B439800}" type="pres">
      <dgm:prSet presAssocID="{68455B0F-E35B-4BB4-AF4F-F1751B12A69A}" presName="vert1" presStyleCnt="0"/>
      <dgm:spPr/>
    </dgm:pt>
    <dgm:pt modelId="{49CA7C35-D6A5-42C4-94FA-B39E834BD99F}" type="pres">
      <dgm:prSet presAssocID="{3FE875A3-C6C8-4449-A7F1-A3D273FF48FD}" presName="thickLine" presStyleLbl="alignNode1" presStyleIdx="1" presStyleCnt="4"/>
      <dgm:spPr/>
    </dgm:pt>
    <dgm:pt modelId="{69B9FD98-B94F-44FA-B3E2-1588759C7EDD}" type="pres">
      <dgm:prSet presAssocID="{3FE875A3-C6C8-4449-A7F1-A3D273FF48FD}" presName="horz1" presStyleCnt="0"/>
      <dgm:spPr/>
    </dgm:pt>
    <dgm:pt modelId="{EE97A3F5-A8C8-4CF8-8E24-915076128049}" type="pres">
      <dgm:prSet presAssocID="{3FE875A3-C6C8-4449-A7F1-A3D273FF48FD}" presName="tx1" presStyleLbl="revTx" presStyleIdx="1" presStyleCnt="4"/>
      <dgm:spPr/>
    </dgm:pt>
    <dgm:pt modelId="{CF855E00-119E-4C88-A3C9-21012B395056}" type="pres">
      <dgm:prSet presAssocID="{3FE875A3-C6C8-4449-A7F1-A3D273FF48FD}" presName="vert1" presStyleCnt="0"/>
      <dgm:spPr/>
    </dgm:pt>
    <dgm:pt modelId="{57211A5D-74A6-4503-9D45-FD711EB998CE}" type="pres">
      <dgm:prSet presAssocID="{1B12D2ED-95D5-4BE7-9D1F-AC89932DBF74}" presName="thickLine" presStyleLbl="alignNode1" presStyleIdx="2" presStyleCnt="4"/>
      <dgm:spPr/>
    </dgm:pt>
    <dgm:pt modelId="{C756CDC0-2A37-4A2A-A409-F6436664DF8C}" type="pres">
      <dgm:prSet presAssocID="{1B12D2ED-95D5-4BE7-9D1F-AC89932DBF74}" presName="horz1" presStyleCnt="0"/>
      <dgm:spPr/>
    </dgm:pt>
    <dgm:pt modelId="{5AC881B9-B08A-4630-8B44-D4E7E786A477}" type="pres">
      <dgm:prSet presAssocID="{1B12D2ED-95D5-4BE7-9D1F-AC89932DBF74}" presName="tx1" presStyleLbl="revTx" presStyleIdx="2" presStyleCnt="4"/>
      <dgm:spPr/>
    </dgm:pt>
    <dgm:pt modelId="{789B0F43-4334-4FA8-A4F8-3EB199C7EFB4}" type="pres">
      <dgm:prSet presAssocID="{1B12D2ED-95D5-4BE7-9D1F-AC89932DBF74}" presName="vert1" presStyleCnt="0"/>
      <dgm:spPr/>
    </dgm:pt>
    <dgm:pt modelId="{30D9196C-0F1F-4BEF-899C-7B71DFBE99FC}" type="pres">
      <dgm:prSet presAssocID="{75745CE8-5C36-4823-BF90-95FE10A097A2}" presName="thickLine" presStyleLbl="alignNode1" presStyleIdx="3" presStyleCnt="4"/>
      <dgm:spPr/>
    </dgm:pt>
    <dgm:pt modelId="{1FE5A280-9A74-463E-9DC9-8485CA599217}" type="pres">
      <dgm:prSet presAssocID="{75745CE8-5C36-4823-BF90-95FE10A097A2}" presName="horz1" presStyleCnt="0"/>
      <dgm:spPr/>
    </dgm:pt>
    <dgm:pt modelId="{F8594E53-6E06-4D9A-8D6E-9C665E0618A4}" type="pres">
      <dgm:prSet presAssocID="{75745CE8-5C36-4823-BF90-95FE10A097A2}" presName="tx1" presStyleLbl="revTx" presStyleIdx="3" presStyleCnt="4"/>
      <dgm:spPr/>
    </dgm:pt>
    <dgm:pt modelId="{B308FA64-10ED-4D51-B67E-48482ED61988}" type="pres">
      <dgm:prSet presAssocID="{75745CE8-5C36-4823-BF90-95FE10A097A2}" presName="vert1" presStyleCnt="0"/>
      <dgm:spPr/>
    </dgm:pt>
  </dgm:ptLst>
  <dgm:cxnLst>
    <dgm:cxn modelId="{CBFD6636-F3C2-4CCC-9D19-44430CAEAA6A}" srcId="{833071E3-8BFA-4C63-A674-CDC26C679B4B}" destId="{1B12D2ED-95D5-4BE7-9D1F-AC89932DBF74}" srcOrd="2" destOrd="0" parTransId="{BFDC3DD0-EE88-4F51-A0F4-0F97F09C5DCD}" sibTransId="{9A17072B-FAA9-49CD-ADC0-30D1405849E2}"/>
    <dgm:cxn modelId="{37551E44-9C65-4E81-AE35-D6A83D3B525E}" type="presOf" srcId="{75745CE8-5C36-4823-BF90-95FE10A097A2}" destId="{F8594E53-6E06-4D9A-8D6E-9C665E0618A4}" srcOrd="0" destOrd="0" presId="urn:microsoft.com/office/officeart/2008/layout/LinedList"/>
    <dgm:cxn modelId="{BE0B5155-6A9A-4507-812A-2ED93890274E}" srcId="{833071E3-8BFA-4C63-A674-CDC26C679B4B}" destId="{75745CE8-5C36-4823-BF90-95FE10A097A2}" srcOrd="3" destOrd="0" parTransId="{61B8309E-4CBD-4AFA-8FD4-0B3DDB87A518}" sibTransId="{EEA8A1E6-5E48-457B-930A-B105305BB6D7}"/>
    <dgm:cxn modelId="{F8F71F84-9D2A-4CE1-B581-FD28C24BD20D}" type="presOf" srcId="{3FE875A3-C6C8-4449-A7F1-A3D273FF48FD}" destId="{EE97A3F5-A8C8-4CF8-8E24-915076128049}" srcOrd="0" destOrd="0" presId="urn:microsoft.com/office/officeart/2008/layout/LinedList"/>
    <dgm:cxn modelId="{EA41AFB3-6EE4-45E8-A63E-714F7D9C4B6D}" type="presOf" srcId="{833071E3-8BFA-4C63-A674-CDC26C679B4B}" destId="{3991AFF9-A9FD-4DA1-B88D-27CDD5A537FC}" srcOrd="0" destOrd="0" presId="urn:microsoft.com/office/officeart/2008/layout/LinedList"/>
    <dgm:cxn modelId="{DA56E5B6-620A-4AA2-A36F-AD7138C7C7FA}" srcId="{833071E3-8BFA-4C63-A674-CDC26C679B4B}" destId="{68455B0F-E35B-4BB4-AF4F-F1751B12A69A}" srcOrd="0" destOrd="0" parTransId="{1E744A65-AD00-4880-BC26-7E82F695350F}" sibTransId="{39F331E8-F05E-45E3-9BE8-C2254A34222E}"/>
    <dgm:cxn modelId="{C9C45FD4-4E61-48BA-9DF0-2E2926F2921A}" type="presOf" srcId="{1B12D2ED-95D5-4BE7-9D1F-AC89932DBF74}" destId="{5AC881B9-B08A-4630-8B44-D4E7E786A477}" srcOrd="0" destOrd="0" presId="urn:microsoft.com/office/officeart/2008/layout/LinedList"/>
    <dgm:cxn modelId="{CCD2CDDE-8A92-4212-B3AA-BAA039EE5302}" srcId="{833071E3-8BFA-4C63-A674-CDC26C679B4B}" destId="{3FE875A3-C6C8-4449-A7F1-A3D273FF48FD}" srcOrd="1" destOrd="0" parTransId="{40C42B64-ADB9-4D27-8BB2-FD642DC37F7F}" sibTransId="{0EF3B1F6-F6D3-458D-A3E1-7CC387C7FF79}"/>
    <dgm:cxn modelId="{FC0FE3EE-6195-4F6C-8133-67845B9D3FE7}" type="presOf" srcId="{68455B0F-E35B-4BB4-AF4F-F1751B12A69A}" destId="{2747C733-691F-4CE8-BEEB-082D8079C047}" srcOrd="0" destOrd="0" presId="urn:microsoft.com/office/officeart/2008/layout/LinedList"/>
    <dgm:cxn modelId="{FC745B2E-88ED-4602-B018-FBBF72D5D982}" type="presParOf" srcId="{3991AFF9-A9FD-4DA1-B88D-27CDD5A537FC}" destId="{5C3A973B-964C-4CCD-AFCC-38DA9C9F682C}" srcOrd="0" destOrd="0" presId="urn:microsoft.com/office/officeart/2008/layout/LinedList"/>
    <dgm:cxn modelId="{C196FE4C-AA8A-4C3A-9F7A-7081F1F1A304}" type="presParOf" srcId="{3991AFF9-A9FD-4DA1-B88D-27CDD5A537FC}" destId="{E4D823DA-0F56-4DDF-82D3-2D4593C9A89E}" srcOrd="1" destOrd="0" presId="urn:microsoft.com/office/officeart/2008/layout/LinedList"/>
    <dgm:cxn modelId="{D03E86E6-7E64-43A4-875D-ADDFE787BD2B}" type="presParOf" srcId="{E4D823DA-0F56-4DDF-82D3-2D4593C9A89E}" destId="{2747C733-691F-4CE8-BEEB-082D8079C047}" srcOrd="0" destOrd="0" presId="urn:microsoft.com/office/officeart/2008/layout/LinedList"/>
    <dgm:cxn modelId="{C7A81904-3ACC-45D5-933B-F8596B59A182}" type="presParOf" srcId="{E4D823DA-0F56-4DDF-82D3-2D4593C9A89E}" destId="{0A5516F9-B7FE-45C8-A38D-4A283B439800}" srcOrd="1" destOrd="0" presId="urn:microsoft.com/office/officeart/2008/layout/LinedList"/>
    <dgm:cxn modelId="{7E357CBA-4FDC-4DB4-AD78-EDBF3E7B0E12}" type="presParOf" srcId="{3991AFF9-A9FD-4DA1-B88D-27CDD5A537FC}" destId="{49CA7C35-D6A5-42C4-94FA-B39E834BD99F}" srcOrd="2" destOrd="0" presId="urn:microsoft.com/office/officeart/2008/layout/LinedList"/>
    <dgm:cxn modelId="{57C1DC7D-385E-4DE8-A673-C5AD63F473AB}" type="presParOf" srcId="{3991AFF9-A9FD-4DA1-B88D-27CDD5A537FC}" destId="{69B9FD98-B94F-44FA-B3E2-1588759C7EDD}" srcOrd="3" destOrd="0" presId="urn:microsoft.com/office/officeart/2008/layout/LinedList"/>
    <dgm:cxn modelId="{E46B88E9-8D83-40F6-8C9D-9C0C2A5C8513}" type="presParOf" srcId="{69B9FD98-B94F-44FA-B3E2-1588759C7EDD}" destId="{EE97A3F5-A8C8-4CF8-8E24-915076128049}" srcOrd="0" destOrd="0" presId="urn:microsoft.com/office/officeart/2008/layout/LinedList"/>
    <dgm:cxn modelId="{1B0F5D6A-7EBB-4CA7-9A17-8B4C8D1B5E6C}" type="presParOf" srcId="{69B9FD98-B94F-44FA-B3E2-1588759C7EDD}" destId="{CF855E00-119E-4C88-A3C9-21012B395056}" srcOrd="1" destOrd="0" presId="urn:microsoft.com/office/officeart/2008/layout/LinedList"/>
    <dgm:cxn modelId="{40FC78BB-3863-47AB-8734-1A1450ED6A24}" type="presParOf" srcId="{3991AFF9-A9FD-4DA1-B88D-27CDD5A537FC}" destId="{57211A5D-74A6-4503-9D45-FD711EB998CE}" srcOrd="4" destOrd="0" presId="urn:microsoft.com/office/officeart/2008/layout/LinedList"/>
    <dgm:cxn modelId="{24B7C8A7-E221-4530-9EF9-3D38902E30A4}" type="presParOf" srcId="{3991AFF9-A9FD-4DA1-B88D-27CDD5A537FC}" destId="{C756CDC0-2A37-4A2A-A409-F6436664DF8C}" srcOrd="5" destOrd="0" presId="urn:microsoft.com/office/officeart/2008/layout/LinedList"/>
    <dgm:cxn modelId="{3FDD4150-8BC6-4735-8D9E-A0A90EBDD782}" type="presParOf" srcId="{C756CDC0-2A37-4A2A-A409-F6436664DF8C}" destId="{5AC881B9-B08A-4630-8B44-D4E7E786A477}" srcOrd="0" destOrd="0" presId="urn:microsoft.com/office/officeart/2008/layout/LinedList"/>
    <dgm:cxn modelId="{DEC158AB-0D6E-4237-99DD-8682CE7208D5}" type="presParOf" srcId="{C756CDC0-2A37-4A2A-A409-F6436664DF8C}" destId="{789B0F43-4334-4FA8-A4F8-3EB199C7EFB4}" srcOrd="1" destOrd="0" presId="urn:microsoft.com/office/officeart/2008/layout/LinedList"/>
    <dgm:cxn modelId="{74F7EEA6-22F5-49A4-8FC2-C29E4B542917}" type="presParOf" srcId="{3991AFF9-A9FD-4DA1-B88D-27CDD5A537FC}" destId="{30D9196C-0F1F-4BEF-899C-7B71DFBE99FC}" srcOrd="6" destOrd="0" presId="urn:microsoft.com/office/officeart/2008/layout/LinedList"/>
    <dgm:cxn modelId="{CDE22B8D-B9E5-4E37-B1F6-444A4495CD82}" type="presParOf" srcId="{3991AFF9-A9FD-4DA1-B88D-27CDD5A537FC}" destId="{1FE5A280-9A74-463E-9DC9-8485CA599217}" srcOrd="7" destOrd="0" presId="urn:microsoft.com/office/officeart/2008/layout/LinedList"/>
    <dgm:cxn modelId="{31415A57-3033-4F76-993C-43020838CA16}" type="presParOf" srcId="{1FE5A280-9A74-463E-9DC9-8485CA599217}" destId="{F8594E53-6E06-4D9A-8D6E-9C665E0618A4}" srcOrd="0" destOrd="0" presId="urn:microsoft.com/office/officeart/2008/layout/LinedList"/>
    <dgm:cxn modelId="{6FD7CEC3-8D43-4AEC-93A3-D920E213E849}" type="presParOf" srcId="{1FE5A280-9A74-463E-9DC9-8485CA599217}" destId="{B308FA64-10ED-4D51-B67E-48482ED6198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EA67782-E8FB-46DA-AD6A-EA383FEDE245}" type="doc">
      <dgm:prSet loTypeId="urn:microsoft.com/office/officeart/2008/layout/LinedList" loCatId="list" qsTypeId="urn:microsoft.com/office/officeart/2005/8/quickstyle/simple1" qsCatId="simple" csTypeId="urn:microsoft.com/office/officeart/2005/8/colors/accent4_2" csCatId="accent4"/>
      <dgm:spPr/>
      <dgm:t>
        <a:bodyPr/>
        <a:lstStyle/>
        <a:p>
          <a:endParaRPr lang="en-US"/>
        </a:p>
      </dgm:t>
    </dgm:pt>
    <dgm:pt modelId="{F2D6171E-95ED-4351-B13C-339B5ED69E62}">
      <dgm:prSet/>
      <dgm:spPr/>
      <dgm:t>
        <a:bodyPr/>
        <a:lstStyle/>
        <a:p>
          <a:r>
            <a:rPr lang="en-US" b="1" i="0" baseline="0"/>
            <a:t>Job Evaluation</a:t>
          </a:r>
          <a:endParaRPr lang="en-US"/>
        </a:p>
      </dgm:t>
    </dgm:pt>
    <dgm:pt modelId="{785367FD-94AC-4E1D-B796-C2952F18B5DF}" type="parTrans" cxnId="{3BAA4255-0351-4C6E-8F47-40B914B89DA3}">
      <dgm:prSet/>
      <dgm:spPr/>
      <dgm:t>
        <a:bodyPr/>
        <a:lstStyle/>
        <a:p>
          <a:endParaRPr lang="en-US"/>
        </a:p>
      </dgm:t>
    </dgm:pt>
    <dgm:pt modelId="{ADD0111B-9019-49B0-8D7D-25D879F0CA68}" type="sibTrans" cxnId="{3BAA4255-0351-4C6E-8F47-40B914B89DA3}">
      <dgm:prSet/>
      <dgm:spPr/>
      <dgm:t>
        <a:bodyPr/>
        <a:lstStyle/>
        <a:p>
          <a:endParaRPr lang="en-US"/>
        </a:p>
      </dgm:t>
    </dgm:pt>
    <dgm:pt modelId="{2B4168E4-3EEE-4E5A-BD5C-58C7502A4436}">
      <dgm:prSet/>
      <dgm:spPr/>
      <dgm:t>
        <a:bodyPr/>
        <a:lstStyle/>
        <a:p>
          <a:r>
            <a:rPr lang="en-US" b="1" i="0" baseline="0"/>
            <a:t>Job Design and Redesign</a:t>
          </a:r>
          <a:endParaRPr lang="en-US"/>
        </a:p>
      </dgm:t>
    </dgm:pt>
    <dgm:pt modelId="{3D7B8D72-2713-45C5-A60D-9987AB220C71}" type="parTrans" cxnId="{52553F41-4EC6-42AF-A56F-466A0E1F32A7}">
      <dgm:prSet/>
      <dgm:spPr/>
      <dgm:t>
        <a:bodyPr/>
        <a:lstStyle/>
        <a:p>
          <a:endParaRPr lang="en-US"/>
        </a:p>
      </dgm:t>
    </dgm:pt>
    <dgm:pt modelId="{BDD85610-F36D-41EB-ADEF-E343407D8E74}" type="sibTrans" cxnId="{52553F41-4EC6-42AF-A56F-466A0E1F32A7}">
      <dgm:prSet/>
      <dgm:spPr/>
      <dgm:t>
        <a:bodyPr/>
        <a:lstStyle/>
        <a:p>
          <a:endParaRPr lang="en-US"/>
        </a:p>
      </dgm:t>
    </dgm:pt>
    <dgm:pt modelId="{BAD615B6-85EE-4E05-8508-7C4C1100A0D4}">
      <dgm:prSet/>
      <dgm:spPr/>
      <dgm:t>
        <a:bodyPr/>
        <a:lstStyle/>
        <a:p>
          <a:r>
            <a:rPr lang="en-US" b="1" i="0" baseline="0"/>
            <a:t>Job Classification</a:t>
          </a:r>
          <a:endParaRPr lang="en-US"/>
        </a:p>
      </dgm:t>
    </dgm:pt>
    <dgm:pt modelId="{58EA5C60-FB4C-48D8-9761-D71B83BBF9A3}" type="parTrans" cxnId="{0C2A4B62-9F66-4DFC-B0C1-4DEFBC8BC9CF}">
      <dgm:prSet/>
      <dgm:spPr/>
      <dgm:t>
        <a:bodyPr/>
        <a:lstStyle/>
        <a:p>
          <a:endParaRPr lang="en-US"/>
        </a:p>
      </dgm:t>
    </dgm:pt>
    <dgm:pt modelId="{8885BE14-AF00-4BD6-9F38-902E0A9EDF9A}" type="sibTrans" cxnId="{0C2A4B62-9F66-4DFC-B0C1-4DEFBC8BC9CF}">
      <dgm:prSet/>
      <dgm:spPr/>
      <dgm:t>
        <a:bodyPr/>
        <a:lstStyle/>
        <a:p>
          <a:endParaRPr lang="en-US"/>
        </a:p>
      </dgm:t>
    </dgm:pt>
    <dgm:pt modelId="{F61D2FF2-330A-4930-BE29-B7745476C6ED}">
      <dgm:prSet/>
      <dgm:spPr/>
      <dgm:t>
        <a:bodyPr/>
        <a:lstStyle/>
        <a:p>
          <a:r>
            <a:rPr lang="en-IN" b="1" i="0" baseline="0"/>
            <a:t>Job Description and Job Specification</a:t>
          </a:r>
          <a:endParaRPr lang="en-US"/>
        </a:p>
      </dgm:t>
    </dgm:pt>
    <dgm:pt modelId="{B456BAAC-C9F7-486A-9F0F-1346EE9D1523}" type="parTrans" cxnId="{0671E5E9-3919-404D-A896-7981C06B4B99}">
      <dgm:prSet/>
      <dgm:spPr/>
      <dgm:t>
        <a:bodyPr/>
        <a:lstStyle/>
        <a:p>
          <a:endParaRPr lang="en-US"/>
        </a:p>
      </dgm:t>
    </dgm:pt>
    <dgm:pt modelId="{79ECF08C-F4B7-4C25-897A-38B4148A91E5}" type="sibTrans" cxnId="{0671E5E9-3919-404D-A896-7981C06B4B99}">
      <dgm:prSet/>
      <dgm:spPr/>
      <dgm:t>
        <a:bodyPr/>
        <a:lstStyle/>
        <a:p>
          <a:endParaRPr lang="en-US"/>
        </a:p>
      </dgm:t>
    </dgm:pt>
    <dgm:pt modelId="{9943378A-6286-4810-8E8F-0E93B9B5D12C}">
      <dgm:prSet/>
      <dgm:spPr/>
      <dgm:t>
        <a:bodyPr/>
        <a:lstStyle/>
        <a:p>
          <a:r>
            <a:rPr lang="en-US" b="1" i="0" baseline="0"/>
            <a:t>HR Planning</a:t>
          </a:r>
          <a:endParaRPr lang="en-US"/>
        </a:p>
      </dgm:t>
    </dgm:pt>
    <dgm:pt modelId="{5C9EA419-E59D-4CB4-849C-F93DEAEFAB26}" type="parTrans" cxnId="{748BC0CE-23FC-42A1-9F07-11041D31C1FA}">
      <dgm:prSet/>
      <dgm:spPr/>
      <dgm:t>
        <a:bodyPr/>
        <a:lstStyle/>
        <a:p>
          <a:endParaRPr lang="en-US"/>
        </a:p>
      </dgm:t>
    </dgm:pt>
    <dgm:pt modelId="{81EFC3D7-2224-46F7-8DC2-CC495E983209}" type="sibTrans" cxnId="{748BC0CE-23FC-42A1-9F07-11041D31C1FA}">
      <dgm:prSet/>
      <dgm:spPr/>
      <dgm:t>
        <a:bodyPr/>
        <a:lstStyle/>
        <a:p>
          <a:endParaRPr lang="en-US"/>
        </a:p>
      </dgm:t>
    </dgm:pt>
    <dgm:pt modelId="{ABE99F13-219B-4F21-846C-339E8BC68C6F}">
      <dgm:prSet/>
      <dgm:spPr/>
      <dgm:t>
        <a:bodyPr/>
        <a:lstStyle/>
        <a:p>
          <a:r>
            <a:rPr lang="en-US" b="1" i="0" baseline="0"/>
            <a:t>Recruitment and Selection</a:t>
          </a:r>
          <a:endParaRPr lang="en-US"/>
        </a:p>
      </dgm:t>
    </dgm:pt>
    <dgm:pt modelId="{8C73C106-8FF4-4D0C-A446-ABDF393EF068}" type="parTrans" cxnId="{BA8A18A6-20D7-48DE-B009-E001B66964D6}">
      <dgm:prSet/>
      <dgm:spPr/>
      <dgm:t>
        <a:bodyPr/>
        <a:lstStyle/>
        <a:p>
          <a:endParaRPr lang="en-US"/>
        </a:p>
      </dgm:t>
    </dgm:pt>
    <dgm:pt modelId="{FFCA8913-38E9-4C6D-8B4C-A2E3960344C2}" type="sibTrans" cxnId="{BA8A18A6-20D7-48DE-B009-E001B66964D6}">
      <dgm:prSet/>
      <dgm:spPr/>
      <dgm:t>
        <a:bodyPr/>
        <a:lstStyle/>
        <a:p>
          <a:endParaRPr lang="en-US"/>
        </a:p>
      </dgm:t>
    </dgm:pt>
    <dgm:pt modelId="{DF3D1F7B-9926-4591-BD65-FDE3518B7FBA}">
      <dgm:prSet/>
      <dgm:spPr/>
      <dgm:t>
        <a:bodyPr/>
        <a:lstStyle/>
        <a:p>
          <a:r>
            <a:rPr lang="en-US" b="1" i="0" baseline="0"/>
            <a:t>Training and Development</a:t>
          </a:r>
          <a:endParaRPr lang="en-US"/>
        </a:p>
      </dgm:t>
    </dgm:pt>
    <dgm:pt modelId="{BB10B98A-6A72-4F76-8131-60500EF84266}" type="parTrans" cxnId="{EBD6A52A-9122-4F3D-9ED1-C0A3D51F2F65}">
      <dgm:prSet/>
      <dgm:spPr/>
      <dgm:t>
        <a:bodyPr/>
        <a:lstStyle/>
        <a:p>
          <a:endParaRPr lang="en-US"/>
        </a:p>
      </dgm:t>
    </dgm:pt>
    <dgm:pt modelId="{F60D9735-A9E0-4258-A95A-3CCB5112AE36}" type="sibTrans" cxnId="{EBD6A52A-9122-4F3D-9ED1-C0A3D51F2F65}">
      <dgm:prSet/>
      <dgm:spPr/>
      <dgm:t>
        <a:bodyPr/>
        <a:lstStyle/>
        <a:p>
          <a:endParaRPr lang="en-US"/>
        </a:p>
      </dgm:t>
    </dgm:pt>
    <dgm:pt modelId="{75C58A71-A21C-4262-B93B-C7771B879BD8}">
      <dgm:prSet/>
      <dgm:spPr/>
      <dgm:t>
        <a:bodyPr/>
        <a:lstStyle/>
        <a:p>
          <a:r>
            <a:rPr lang="en-US" b="1" i="0" baseline="0"/>
            <a:t>Performance Evaluation</a:t>
          </a:r>
          <a:endParaRPr lang="en-US"/>
        </a:p>
      </dgm:t>
    </dgm:pt>
    <dgm:pt modelId="{2B5C9C4E-45C8-4346-8B12-2EA4C3152B65}" type="parTrans" cxnId="{100B29D9-DC0E-4FF5-8E76-7E1E185630A9}">
      <dgm:prSet/>
      <dgm:spPr/>
      <dgm:t>
        <a:bodyPr/>
        <a:lstStyle/>
        <a:p>
          <a:endParaRPr lang="en-US"/>
        </a:p>
      </dgm:t>
    </dgm:pt>
    <dgm:pt modelId="{F388D8EE-576A-495C-9810-61DB081870CA}" type="sibTrans" cxnId="{100B29D9-DC0E-4FF5-8E76-7E1E185630A9}">
      <dgm:prSet/>
      <dgm:spPr/>
      <dgm:t>
        <a:bodyPr/>
        <a:lstStyle/>
        <a:p>
          <a:endParaRPr lang="en-US"/>
        </a:p>
      </dgm:t>
    </dgm:pt>
    <dgm:pt modelId="{15A04AD8-4FC2-4021-A257-976E4BF9F968}">
      <dgm:prSet/>
      <dgm:spPr/>
      <dgm:t>
        <a:bodyPr/>
        <a:lstStyle/>
        <a:p>
          <a:r>
            <a:rPr lang="en-US" b="1" i="0" baseline="0"/>
            <a:t>Wages and Salary Administration</a:t>
          </a:r>
          <a:endParaRPr lang="en-US"/>
        </a:p>
      </dgm:t>
    </dgm:pt>
    <dgm:pt modelId="{5BDD2EFA-AE79-4034-881B-993D1FF33A1E}" type="parTrans" cxnId="{720DEAF4-589D-426B-94C6-EF7B1EAFF04A}">
      <dgm:prSet/>
      <dgm:spPr/>
      <dgm:t>
        <a:bodyPr/>
        <a:lstStyle/>
        <a:p>
          <a:endParaRPr lang="en-US"/>
        </a:p>
      </dgm:t>
    </dgm:pt>
    <dgm:pt modelId="{ED1F0E27-0F0D-41EF-8966-4451E1886C53}" type="sibTrans" cxnId="{720DEAF4-589D-426B-94C6-EF7B1EAFF04A}">
      <dgm:prSet/>
      <dgm:spPr/>
      <dgm:t>
        <a:bodyPr/>
        <a:lstStyle/>
        <a:p>
          <a:endParaRPr lang="en-US"/>
        </a:p>
      </dgm:t>
    </dgm:pt>
    <dgm:pt modelId="{306C2015-CEDA-487A-8CCE-369DA15F0755}">
      <dgm:prSet/>
      <dgm:spPr/>
      <dgm:t>
        <a:bodyPr/>
        <a:lstStyle/>
        <a:p>
          <a:r>
            <a:rPr lang="en-US" b="1" i="0" baseline="0"/>
            <a:t>Industrial Relations</a:t>
          </a:r>
          <a:endParaRPr lang="en-US"/>
        </a:p>
      </dgm:t>
    </dgm:pt>
    <dgm:pt modelId="{86E63017-7AF5-440A-9759-8BB727F2560C}" type="parTrans" cxnId="{D17E43A9-BE7D-4AB0-9A96-043E30B97DAE}">
      <dgm:prSet/>
      <dgm:spPr/>
      <dgm:t>
        <a:bodyPr/>
        <a:lstStyle/>
        <a:p>
          <a:endParaRPr lang="en-US"/>
        </a:p>
      </dgm:t>
    </dgm:pt>
    <dgm:pt modelId="{C159F6FA-C9ED-4727-9587-EBF65849C337}" type="sibTrans" cxnId="{D17E43A9-BE7D-4AB0-9A96-043E30B97DAE}">
      <dgm:prSet/>
      <dgm:spPr/>
      <dgm:t>
        <a:bodyPr/>
        <a:lstStyle/>
        <a:p>
          <a:endParaRPr lang="en-US"/>
        </a:p>
      </dgm:t>
    </dgm:pt>
    <dgm:pt modelId="{40100CD9-19C6-4BD2-B7A1-0876DD670CB7}" type="pres">
      <dgm:prSet presAssocID="{2EA67782-E8FB-46DA-AD6A-EA383FEDE245}" presName="vert0" presStyleCnt="0">
        <dgm:presLayoutVars>
          <dgm:dir/>
          <dgm:animOne val="branch"/>
          <dgm:animLvl val="lvl"/>
        </dgm:presLayoutVars>
      </dgm:prSet>
      <dgm:spPr/>
    </dgm:pt>
    <dgm:pt modelId="{508C1CC6-844F-4A9C-99C0-CD668E8CC64E}" type="pres">
      <dgm:prSet presAssocID="{F2D6171E-95ED-4351-B13C-339B5ED69E62}" presName="thickLine" presStyleLbl="alignNode1" presStyleIdx="0" presStyleCnt="10"/>
      <dgm:spPr/>
    </dgm:pt>
    <dgm:pt modelId="{21E09AF2-BCC8-4FEE-AFA4-8E12A246317A}" type="pres">
      <dgm:prSet presAssocID="{F2D6171E-95ED-4351-B13C-339B5ED69E62}" presName="horz1" presStyleCnt="0"/>
      <dgm:spPr/>
    </dgm:pt>
    <dgm:pt modelId="{F7A69AF5-87D7-4DA1-8DA3-6EFF0E0BC336}" type="pres">
      <dgm:prSet presAssocID="{F2D6171E-95ED-4351-B13C-339B5ED69E62}" presName="tx1" presStyleLbl="revTx" presStyleIdx="0" presStyleCnt="10"/>
      <dgm:spPr/>
    </dgm:pt>
    <dgm:pt modelId="{570C86D0-68A8-4BEE-A8F4-A7098FCD600F}" type="pres">
      <dgm:prSet presAssocID="{F2D6171E-95ED-4351-B13C-339B5ED69E62}" presName="vert1" presStyleCnt="0"/>
      <dgm:spPr/>
    </dgm:pt>
    <dgm:pt modelId="{CEE16EE0-EDB7-424C-92D8-75FEC6D28241}" type="pres">
      <dgm:prSet presAssocID="{2B4168E4-3EEE-4E5A-BD5C-58C7502A4436}" presName="thickLine" presStyleLbl="alignNode1" presStyleIdx="1" presStyleCnt="10"/>
      <dgm:spPr/>
    </dgm:pt>
    <dgm:pt modelId="{A08D9F19-AEA3-44BF-ADFF-52D8B0AE2A56}" type="pres">
      <dgm:prSet presAssocID="{2B4168E4-3EEE-4E5A-BD5C-58C7502A4436}" presName="horz1" presStyleCnt="0"/>
      <dgm:spPr/>
    </dgm:pt>
    <dgm:pt modelId="{5A06F859-1CE6-44DB-816F-32F9E364624F}" type="pres">
      <dgm:prSet presAssocID="{2B4168E4-3EEE-4E5A-BD5C-58C7502A4436}" presName="tx1" presStyleLbl="revTx" presStyleIdx="1" presStyleCnt="10"/>
      <dgm:spPr/>
    </dgm:pt>
    <dgm:pt modelId="{4F4B0D67-9452-42FE-A3C4-CE566E5B201A}" type="pres">
      <dgm:prSet presAssocID="{2B4168E4-3EEE-4E5A-BD5C-58C7502A4436}" presName="vert1" presStyleCnt="0"/>
      <dgm:spPr/>
    </dgm:pt>
    <dgm:pt modelId="{395EE431-47D3-407D-9553-4749B347025A}" type="pres">
      <dgm:prSet presAssocID="{BAD615B6-85EE-4E05-8508-7C4C1100A0D4}" presName="thickLine" presStyleLbl="alignNode1" presStyleIdx="2" presStyleCnt="10"/>
      <dgm:spPr/>
    </dgm:pt>
    <dgm:pt modelId="{FA9B3694-0D29-48F7-BA6A-7BDB65E0C12A}" type="pres">
      <dgm:prSet presAssocID="{BAD615B6-85EE-4E05-8508-7C4C1100A0D4}" presName="horz1" presStyleCnt="0"/>
      <dgm:spPr/>
    </dgm:pt>
    <dgm:pt modelId="{F541FE36-FE06-4781-833E-01A4EC12B13F}" type="pres">
      <dgm:prSet presAssocID="{BAD615B6-85EE-4E05-8508-7C4C1100A0D4}" presName="tx1" presStyleLbl="revTx" presStyleIdx="2" presStyleCnt="10"/>
      <dgm:spPr/>
    </dgm:pt>
    <dgm:pt modelId="{54DAEB20-EDB9-42BF-B8F1-3189AACEAD61}" type="pres">
      <dgm:prSet presAssocID="{BAD615B6-85EE-4E05-8508-7C4C1100A0D4}" presName="vert1" presStyleCnt="0"/>
      <dgm:spPr/>
    </dgm:pt>
    <dgm:pt modelId="{FBE45D1D-7BDA-4708-AC56-B16BDCB73765}" type="pres">
      <dgm:prSet presAssocID="{F61D2FF2-330A-4930-BE29-B7745476C6ED}" presName="thickLine" presStyleLbl="alignNode1" presStyleIdx="3" presStyleCnt="10"/>
      <dgm:spPr/>
    </dgm:pt>
    <dgm:pt modelId="{EFEBAA33-47FB-4013-B339-B1C15F5979A0}" type="pres">
      <dgm:prSet presAssocID="{F61D2FF2-330A-4930-BE29-B7745476C6ED}" presName="horz1" presStyleCnt="0"/>
      <dgm:spPr/>
    </dgm:pt>
    <dgm:pt modelId="{5F549106-7008-4BF5-89EF-40E4937F797B}" type="pres">
      <dgm:prSet presAssocID="{F61D2FF2-330A-4930-BE29-B7745476C6ED}" presName="tx1" presStyleLbl="revTx" presStyleIdx="3" presStyleCnt="10"/>
      <dgm:spPr/>
    </dgm:pt>
    <dgm:pt modelId="{F9218CB6-6745-4120-AAEF-33511988870B}" type="pres">
      <dgm:prSet presAssocID="{F61D2FF2-330A-4930-BE29-B7745476C6ED}" presName="vert1" presStyleCnt="0"/>
      <dgm:spPr/>
    </dgm:pt>
    <dgm:pt modelId="{B9424C4B-215F-43E6-B692-BF0C51D31A51}" type="pres">
      <dgm:prSet presAssocID="{9943378A-6286-4810-8E8F-0E93B9B5D12C}" presName="thickLine" presStyleLbl="alignNode1" presStyleIdx="4" presStyleCnt="10"/>
      <dgm:spPr/>
    </dgm:pt>
    <dgm:pt modelId="{2E56A675-B73C-417B-95B4-A39B5AA1E8DC}" type="pres">
      <dgm:prSet presAssocID="{9943378A-6286-4810-8E8F-0E93B9B5D12C}" presName="horz1" presStyleCnt="0"/>
      <dgm:spPr/>
    </dgm:pt>
    <dgm:pt modelId="{2017FCB4-81BB-412E-B730-6A2FC901B7AD}" type="pres">
      <dgm:prSet presAssocID="{9943378A-6286-4810-8E8F-0E93B9B5D12C}" presName="tx1" presStyleLbl="revTx" presStyleIdx="4" presStyleCnt="10"/>
      <dgm:spPr/>
    </dgm:pt>
    <dgm:pt modelId="{3F5E2052-9D06-4CCC-80DD-616998628CEB}" type="pres">
      <dgm:prSet presAssocID="{9943378A-6286-4810-8E8F-0E93B9B5D12C}" presName="vert1" presStyleCnt="0"/>
      <dgm:spPr/>
    </dgm:pt>
    <dgm:pt modelId="{7AD549FD-6F0B-4567-9B19-577729944C06}" type="pres">
      <dgm:prSet presAssocID="{ABE99F13-219B-4F21-846C-339E8BC68C6F}" presName="thickLine" presStyleLbl="alignNode1" presStyleIdx="5" presStyleCnt="10"/>
      <dgm:spPr/>
    </dgm:pt>
    <dgm:pt modelId="{B546CE5F-CF83-454D-9594-3625B8EE09FE}" type="pres">
      <dgm:prSet presAssocID="{ABE99F13-219B-4F21-846C-339E8BC68C6F}" presName="horz1" presStyleCnt="0"/>
      <dgm:spPr/>
    </dgm:pt>
    <dgm:pt modelId="{FC9C5726-453C-4444-897C-71258A762E27}" type="pres">
      <dgm:prSet presAssocID="{ABE99F13-219B-4F21-846C-339E8BC68C6F}" presName="tx1" presStyleLbl="revTx" presStyleIdx="5" presStyleCnt="10"/>
      <dgm:spPr/>
    </dgm:pt>
    <dgm:pt modelId="{BD5E96B5-424C-490B-82B4-846B856A832A}" type="pres">
      <dgm:prSet presAssocID="{ABE99F13-219B-4F21-846C-339E8BC68C6F}" presName="vert1" presStyleCnt="0"/>
      <dgm:spPr/>
    </dgm:pt>
    <dgm:pt modelId="{29101600-7C67-4795-9071-BFE2EE1757DA}" type="pres">
      <dgm:prSet presAssocID="{DF3D1F7B-9926-4591-BD65-FDE3518B7FBA}" presName="thickLine" presStyleLbl="alignNode1" presStyleIdx="6" presStyleCnt="10"/>
      <dgm:spPr/>
    </dgm:pt>
    <dgm:pt modelId="{BC2DC0D8-4D03-4E9D-ABE7-3DA74D55435D}" type="pres">
      <dgm:prSet presAssocID="{DF3D1F7B-9926-4591-BD65-FDE3518B7FBA}" presName="horz1" presStyleCnt="0"/>
      <dgm:spPr/>
    </dgm:pt>
    <dgm:pt modelId="{5321E632-A1C8-44FB-B84D-7644368D9911}" type="pres">
      <dgm:prSet presAssocID="{DF3D1F7B-9926-4591-BD65-FDE3518B7FBA}" presName="tx1" presStyleLbl="revTx" presStyleIdx="6" presStyleCnt="10"/>
      <dgm:spPr/>
    </dgm:pt>
    <dgm:pt modelId="{2B650D4C-A725-4037-9A65-4A49961F8EDE}" type="pres">
      <dgm:prSet presAssocID="{DF3D1F7B-9926-4591-BD65-FDE3518B7FBA}" presName="vert1" presStyleCnt="0"/>
      <dgm:spPr/>
    </dgm:pt>
    <dgm:pt modelId="{F06B0ED1-47F7-47C2-8698-909377E9F4D6}" type="pres">
      <dgm:prSet presAssocID="{75C58A71-A21C-4262-B93B-C7771B879BD8}" presName="thickLine" presStyleLbl="alignNode1" presStyleIdx="7" presStyleCnt="10"/>
      <dgm:spPr/>
    </dgm:pt>
    <dgm:pt modelId="{FE992184-74A3-4360-B176-61F1010E0C74}" type="pres">
      <dgm:prSet presAssocID="{75C58A71-A21C-4262-B93B-C7771B879BD8}" presName="horz1" presStyleCnt="0"/>
      <dgm:spPr/>
    </dgm:pt>
    <dgm:pt modelId="{896FF0EE-8798-4EBE-9674-A89B5FBEEA8B}" type="pres">
      <dgm:prSet presAssocID="{75C58A71-A21C-4262-B93B-C7771B879BD8}" presName="tx1" presStyleLbl="revTx" presStyleIdx="7" presStyleCnt="10"/>
      <dgm:spPr/>
    </dgm:pt>
    <dgm:pt modelId="{F654C63E-BDEE-4B17-8E0F-70C0D919B78C}" type="pres">
      <dgm:prSet presAssocID="{75C58A71-A21C-4262-B93B-C7771B879BD8}" presName="vert1" presStyleCnt="0"/>
      <dgm:spPr/>
    </dgm:pt>
    <dgm:pt modelId="{7E81001A-13BD-4EEC-BE22-35E200971208}" type="pres">
      <dgm:prSet presAssocID="{15A04AD8-4FC2-4021-A257-976E4BF9F968}" presName="thickLine" presStyleLbl="alignNode1" presStyleIdx="8" presStyleCnt="10"/>
      <dgm:spPr/>
    </dgm:pt>
    <dgm:pt modelId="{6E80A82A-0554-422D-BE23-04605AE20D12}" type="pres">
      <dgm:prSet presAssocID="{15A04AD8-4FC2-4021-A257-976E4BF9F968}" presName="horz1" presStyleCnt="0"/>
      <dgm:spPr/>
    </dgm:pt>
    <dgm:pt modelId="{CE467B4C-BD7F-4094-92F7-0AC69B10A6AC}" type="pres">
      <dgm:prSet presAssocID="{15A04AD8-4FC2-4021-A257-976E4BF9F968}" presName="tx1" presStyleLbl="revTx" presStyleIdx="8" presStyleCnt="10"/>
      <dgm:spPr/>
    </dgm:pt>
    <dgm:pt modelId="{54F0305F-A0BF-4319-931B-09252828F2C3}" type="pres">
      <dgm:prSet presAssocID="{15A04AD8-4FC2-4021-A257-976E4BF9F968}" presName="vert1" presStyleCnt="0"/>
      <dgm:spPr/>
    </dgm:pt>
    <dgm:pt modelId="{21D0275A-7F54-4391-B414-3A8140E3447C}" type="pres">
      <dgm:prSet presAssocID="{306C2015-CEDA-487A-8CCE-369DA15F0755}" presName="thickLine" presStyleLbl="alignNode1" presStyleIdx="9" presStyleCnt="10"/>
      <dgm:spPr/>
    </dgm:pt>
    <dgm:pt modelId="{BB9DFBFF-A264-4734-9458-5DF48A4A8AF8}" type="pres">
      <dgm:prSet presAssocID="{306C2015-CEDA-487A-8CCE-369DA15F0755}" presName="horz1" presStyleCnt="0"/>
      <dgm:spPr/>
    </dgm:pt>
    <dgm:pt modelId="{A3E5972E-E6F7-4305-B66C-6CC2242900DF}" type="pres">
      <dgm:prSet presAssocID="{306C2015-CEDA-487A-8CCE-369DA15F0755}" presName="tx1" presStyleLbl="revTx" presStyleIdx="9" presStyleCnt="10"/>
      <dgm:spPr/>
    </dgm:pt>
    <dgm:pt modelId="{8C742AA9-1A5A-4307-ABDF-A946FC6D5A15}" type="pres">
      <dgm:prSet presAssocID="{306C2015-CEDA-487A-8CCE-369DA15F0755}" presName="vert1" presStyleCnt="0"/>
      <dgm:spPr/>
    </dgm:pt>
  </dgm:ptLst>
  <dgm:cxnLst>
    <dgm:cxn modelId="{0E95041B-D2CE-461F-9BA4-D4B6FC2EE98C}" type="presOf" srcId="{ABE99F13-219B-4F21-846C-339E8BC68C6F}" destId="{FC9C5726-453C-4444-897C-71258A762E27}" srcOrd="0" destOrd="0" presId="urn:microsoft.com/office/officeart/2008/layout/LinedList"/>
    <dgm:cxn modelId="{6925F827-EC0B-4BB2-875F-9FAD48475969}" type="presOf" srcId="{306C2015-CEDA-487A-8CCE-369DA15F0755}" destId="{A3E5972E-E6F7-4305-B66C-6CC2242900DF}" srcOrd="0" destOrd="0" presId="urn:microsoft.com/office/officeart/2008/layout/LinedList"/>
    <dgm:cxn modelId="{EBD6A52A-9122-4F3D-9ED1-C0A3D51F2F65}" srcId="{2EA67782-E8FB-46DA-AD6A-EA383FEDE245}" destId="{DF3D1F7B-9926-4591-BD65-FDE3518B7FBA}" srcOrd="6" destOrd="0" parTransId="{BB10B98A-6A72-4F76-8131-60500EF84266}" sibTransId="{F60D9735-A9E0-4258-A95A-3CCB5112AE36}"/>
    <dgm:cxn modelId="{52553F41-4EC6-42AF-A56F-466A0E1F32A7}" srcId="{2EA67782-E8FB-46DA-AD6A-EA383FEDE245}" destId="{2B4168E4-3EEE-4E5A-BD5C-58C7502A4436}" srcOrd="1" destOrd="0" parTransId="{3D7B8D72-2713-45C5-A60D-9987AB220C71}" sibTransId="{BDD85610-F36D-41EB-ADEF-E343407D8E74}"/>
    <dgm:cxn modelId="{0C2A4B62-9F66-4DFC-B0C1-4DEFBC8BC9CF}" srcId="{2EA67782-E8FB-46DA-AD6A-EA383FEDE245}" destId="{BAD615B6-85EE-4E05-8508-7C4C1100A0D4}" srcOrd="2" destOrd="0" parTransId="{58EA5C60-FB4C-48D8-9761-D71B83BBF9A3}" sibTransId="{8885BE14-AF00-4BD6-9F38-902E0A9EDF9A}"/>
    <dgm:cxn modelId="{1A372844-19BC-4BED-9DF2-475DA1E7C676}" type="presOf" srcId="{2B4168E4-3EEE-4E5A-BD5C-58C7502A4436}" destId="{5A06F859-1CE6-44DB-816F-32F9E364624F}" srcOrd="0" destOrd="0" presId="urn:microsoft.com/office/officeart/2008/layout/LinedList"/>
    <dgm:cxn modelId="{0F154445-942B-4F99-9D5B-AC2324248732}" type="presOf" srcId="{BAD615B6-85EE-4E05-8508-7C4C1100A0D4}" destId="{F541FE36-FE06-4781-833E-01A4EC12B13F}" srcOrd="0" destOrd="0" presId="urn:microsoft.com/office/officeart/2008/layout/LinedList"/>
    <dgm:cxn modelId="{F8DF3C6E-EA49-4A02-84FF-B9C46631B4CA}" type="presOf" srcId="{F61D2FF2-330A-4930-BE29-B7745476C6ED}" destId="{5F549106-7008-4BF5-89EF-40E4937F797B}" srcOrd="0" destOrd="0" presId="urn:microsoft.com/office/officeart/2008/layout/LinedList"/>
    <dgm:cxn modelId="{F11FF971-061B-450D-A31F-F423A74DF833}" type="presOf" srcId="{DF3D1F7B-9926-4591-BD65-FDE3518B7FBA}" destId="{5321E632-A1C8-44FB-B84D-7644368D9911}" srcOrd="0" destOrd="0" presId="urn:microsoft.com/office/officeart/2008/layout/LinedList"/>
    <dgm:cxn modelId="{3BAA4255-0351-4C6E-8F47-40B914B89DA3}" srcId="{2EA67782-E8FB-46DA-AD6A-EA383FEDE245}" destId="{F2D6171E-95ED-4351-B13C-339B5ED69E62}" srcOrd="0" destOrd="0" parTransId="{785367FD-94AC-4E1D-B796-C2952F18B5DF}" sibTransId="{ADD0111B-9019-49B0-8D7D-25D879F0CA68}"/>
    <dgm:cxn modelId="{27A5F79A-BB92-4445-8CB6-8EE66C04C045}" type="presOf" srcId="{15A04AD8-4FC2-4021-A257-976E4BF9F968}" destId="{CE467B4C-BD7F-4094-92F7-0AC69B10A6AC}" srcOrd="0" destOrd="0" presId="urn:microsoft.com/office/officeart/2008/layout/LinedList"/>
    <dgm:cxn modelId="{BA8A18A6-20D7-48DE-B009-E001B66964D6}" srcId="{2EA67782-E8FB-46DA-AD6A-EA383FEDE245}" destId="{ABE99F13-219B-4F21-846C-339E8BC68C6F}" srcOrd="5" destOrd="0" parTransId="{8C73C106-8FF4-4D0C-A446-ABDF393EF068}" sibTransId="{FFCA8913-38E9-4C6D-8B4C-A2E3960344C2}"/>
    <dgm:cxn modelId="{D17E43A9-BE7D-4AB0-9A96-043E30B97DAE}" srcId="{2EA67782-E8FB-46DA-AD6A-EA383FEDE245}" destId="{306C2015-CEDA-487A-8CCE-369DA15F0755}" srcOrd="9" destOrd="0" parTransId="{86E63017-7AF5-440A-9759-8BB727F2560C}" sibTransId="{C159F6FA-C9ED-4727-9587-EBF65849C337}"/>
    <dgm:cxn modelId="{1C9E12C0-AA5B-42B9-9162-B66CEDA04751}" type="presOf" srcId="{2EA67782-E8FB-46DA-AD6A-EA383FEDE245}" destId="{40100CD9-19C6-4BD2-B7A1-0876DD670CB7}" srcOrd="0" destOrd="0" presId="urn:microsoft.com/office/officeart/2008/layout/LinedList"/>
    <dgm:cxn modelId="{546B54C4-1CF8-4446-B042-35B3BC813518}" type="presOf" srcId="{75C58A71-A21C-4262-B93B-C7771B879BD8}" destId="{896FF0EE-8798-4EBE-9674-A89B5FBEEA8B}" srcOrd="0" destOrd="0" presId="urn:microsoft.com/office/officeart/2008/layout/LinedList"/>
    <dgm:cxn modelId="{748BC0CE-23FC-42A1-9F07-11041D31C1FA}" srcId="{2EA67782-E8FB-46DA-AD6A-EA383FEDE245}" destId="{9943378A-6286-4810-8E8F-0E93B9B5D12C}" srcOrd="4" destOrd="0" parTransId="{5C9EA419-E59D-4CB4-849C-F93DEAEFAB26}" sibTransId="{81EFC3D7-2224-46F7-8DC2-CC495E983209}"/>
    <dgm:cxn modelId="{100B29D9-DC0E-4FF5-8E76-7E1E185630A9}" srcId="{2EA67782-E8FB-46DA-AD6A-EA383FEDE245}" destId="{75C58A71-A21C-4262-B93B-C7771B879BD8}" srcOrd="7" destOrd="0" parTransId="{2B5C9C4E-45C8-4346-8B12-2EA4C3152B65}" sibTransId="{F388D8EE-576A-495C-9810-61DB081870CA}"/>
    <dgm:cxn modelId="{494B0EDF-711C-4D40-B0A7-27BE3F03C068}" type="presOf" srcId="{9943378A-6286-4810-8E8F-0E93B9B5D12C}" destId="{2017FCB4-81BB-412E-B730-6A2FC901B7AD}" srcOrd="0" destOrd="0" presId="urn:microsoft.com/office/officeart/2008/layout/LinedList"/>
    <dgm:cxn modelId="{0671E5E9-3919-404D-A896-7981C06B4B99}" srcId="{2EA67782-E8FB-46DA-AD6A-EA383FEDE245}" destId="{F61D2FF2-330A-4930-BE29-B7745476C6ED}" srcOrd="3" destOrd="0" parTransId="{B456BAAC-C9F7-486A-9F0F-1346EE9D1523}" sibTransId="{79ECF08C-F4B7-4C25-897A-38B4148A91E5}"/>
    <dgm:cxn modelId="{720DEAF4-589D-426B-94C6-EF7B1EAFF04A}" srcId="{2EA67782-E8FB-46DA-AD6A-EA383FEDE245}" destId="{15A04AD8-4FC2-4021-A257-976E4BF9F968}" srcOrd="8" destOrd="0" parTransId="{5BDD2EFA-AE79-4034-881B-993D1FF33A1E}" sibTransId="{ED1F0E27-0F0D-41EF-8966-4451E1886C53}"/>
    <dgm:cxn modelId="{D7D3AFF9-3D7F-40CA-9AC2-7E1A031F81E5}" type="presOf" srcId="{F2D6171E-95ED-4351-B13C-339B5ED69E62}" destId="{F7A69AF5-87D7-4DA1-8DA3-6EFF0E0BC336}" srcOrd="0" destOrd="0" presId="urn:microsoft.com/office/officeart/2008/layout/LinedList"/>
    <dgm:cxn modelId="{D6D8B516-CC6D-46CA-9834-41F5D7EC6B5B}" type="presParOf" srcId="{40100CD9-19C6-4BD2-B7A1-0876DD670CB7}" destId="{508C1CC6-844F-4A9C-99C0-CD668E8CC64E}" srcOrd="0" destOrd="0" presId="urn:microsoft.com/office/officeart/2008/layout/LinedList"/>
    <dgm:cxn modelId="{F97286E1-D6E7-4A3D-BD59-A280728EB5CC}" type="presParOf" srcId="{40100CD9-19C6-4BD2-B7A1-0876DD670CB7}" destId="{21E09AF2-BCC8-4FEE-AFA4-8E12A246317A}" srcOrd="1" destOrd="0" presId="urn:microsoft.com/office/officeart/2008/layout/LinedList"/>
    <dgm:cxn modelId="{C69958E2-C00B-4DA9-B876-1248E1C67F4D}" type="presParOf" srcId="{21E09AF2-BCC8-4FEE-AFA4-8E12A246317A}" destId="{F7A69AF5-87D7-4DA1-8DA3-6EFF0E0BC336}" srcOrd="0" destOrd="0" presId="urn:microsoft.com/office/officeart/2008/layout/LinedList"/>
    <dgm:cxn modelId="{F9EDC240-4208-4EAF-BC56-989DE4526444}" type="presParOf" srcId="{21E09AF2-BCC8-4FEE-AFA4-8E12A246317A}" destId="{570C86D0-68A8-4BEE-A8F4-A7098FCD600F}" srcOrd="1" destOrd="0" presId="urn:microsoft.com/office/officeart/2008/layout/LinedList"/>
    <dgm:cxn modelId="{0EA3186B-D60F-4DA2-9B37-6FF9880B68D2}" type="presParOf" srcId="{40100CD9-19C6-4BD2-B7A1-0876DD670CB7}" destId="{CEE16EE0-EDB7-424C-92D8-75FEC6D28241}" srcOrd="2" destOrd="0" presId="urn:microsoft.com/office/officeart/2008/layout/LinedList"/>
    <dgm:cxn modelId="{2C667DD7-0C0A-4E77-B1C3-5276B683E2A1}" type="presParOf" srcId="{40100CD9-19C6-4BD2-B7A1-0876DD670CB7}" destId="{A08D9F19-AEA3-44BF-ADFF-52D8B0AE2A56}" srcOrd="3" destOrd="0" presId="urn:microsoft.com/office/officeart/2008/layout/LinedList"/>
    <dgm:cxn modelId="{AFF97C19-9ABF-40B2-BF9E-7E0431CB2F9B}" type="presParOf" srcId="{A08D9F19-AEA3-44BF-ADFF-52D8B0AE2A56}" destId="{5A06F859-1CE6-44DB-816F-32F9E364624F}" srcOrd="0" destOrd="0" presId="urn:microsoft.com/office/officeart/2008/layout/LinedList"/>
    <dgm:cxn modelId="{3D689911-0A38-43AC-996B-3C751FE51BBF}" type="presParOf" srcId="{A08D9F19-AEA3-44BF-ADFF-52D8B0AE2A56}" destId="{4F4B0D67-9452-42FE-A3C4-CE566E5B201A}" srcOrd="1" destOrd="0" presId="urn:microsoft.com/office/officeart/2008/layout/LinedList"/>
    <dgm:cxn modelId="{C885BD86-854D-4719-8896-57B9979DA16E}" type="presParOf" srcId="{40100CD9-19C6-4BD2-B7A1-0876DD670CB7}" destId="{395EE431-47D3-407D-9553-4749B347025A}" srcOrd="4" destOrd="0" presId="urn:microsoft.com/office/officeart/2008/layout/LinedList"/>
    <dgm:cxn modelId="{A70661FB-48A9-409F-A5BC-9E21452896D1}" type="presParOf" srcId="{40100CD9-19C6-4BD2-B7A1-0876DD670CB7}" destId="{FA9B3694-0D29-48F7-BA6A-7BDB65E0C12A}" srcOrd="5" destOrd="0" presId="urn:microsoft.com/office/officeart/2008/layout/LinedList"/>
    <dgm:cxn modelId="{AC121E47-D6E5-4A3B-B623-1CBFF236CD68}" type="presParOf" srcId="{FA9B3694-0D29-48F7-BA6A-7BDB65E0C12A}" destId="{F541FE36-FE06-4781-833E-01A4EC12B13F}" srcOrd="0" destOrd="0" presId="urn:microsoft.com/office/officeart/2008/layout/LinedList"/>
    <dgm:cxn modelId="{69E3D25A-9CDF-4F6D-A619-B542E4BC2395}" type="presParOf" srcId="{FA9B3694-0D29-48F7-BA6A-7BDB65E0C12A}" destId="{54DAEB20-EDB9-42BF-B8F1-3189AACEAD61}" srcOrd="1" destOrd="0" presId="urn:microsoft.com/office/officeart/2008/layout/LinedList"/>
    <dgm:cxn modelId="{A138B5A6-68F8-4CB7-A85D-94C9C54389F4}" type="presParOf" srcId="{40100CD9-19C6-4BD2-B7A1-0876DD670CB7}" destId="{FBE45D1D-7BDA-4708-AC56-B16BDCB73765}" srcOrd="6" destOrd="0" presId="urn:microsoft.com/office/officeart/2008/layout/LinedList"/>
    <dgm:cxn modelId="{E5658163-0F2E-4EDB-816F-003AA013841A}" type="presParOf" srcId="{40100CD9-19C6-4BD2-B7A1-0876DD670CB7}" destId="{EFEBAA33-47FB-4013-B339-B1C15F5979A0}" srcOrd="7" destOrd="0" presId="urn:microsoft.com/office/officeart/2008/layout/LinedList"/>
    <dgm:cxn modelId="{424E3465-09CE-42BD-BC51-8D908C5BE98C}" type="presParOf" srcId="{EFEBAA33-47FB-4013-B339-B1C15F5979A0}" destId="{5F549106-7008-4BF5-89EF-40E4937F797B}" srcOrd="0" destOrd="0" presId="urn:microsoft.com/office/officeart/2008/layout/LinedList"/>
    <dgm:cxn modelId="{9245AFE9-3653-4266-8143-3E1D0A87CA93}" type="presParOf" srcId="{EFEBAA33-47FB-4013-B339-B1C15F5979A0}" destId="{F9218CB6-6745-4120-AAEF-33511988870B}" srcOrd="1" destOrd="0" presId="urn:microsoft.com/office/officeart/2008/layout/LinedList"/>
    <dgm:cxn modelId="{4BF7CEF4-1FBD-4996-9C42-96E68BD11632}" type="presParOf" srcId="{40100CD9-19C6-4BD2-B7A1-0876DD670CB7}" destId="{B9424C4B-215F-43E6-B692-BF0C51D31A51}" srcOrd="8" destOrd="0" presId="urn:microsoft.com/office/officeart/2008/layout/LinedList"/>
    <dgm:cxn modelId="{2400F548-C571-4F34-8EF5-F85B01082607}" type="presParOf" srcId="{40100CD9-19C6-4BD2-B7A1-0876DD670CB7}" destId="{2E56A675-B73C-417B-95B4-A39B5AA1E8DC}" srcOrd="9" destOrd="0" presId="urn:microsoft.com/office/officeart/2008/layout/LinedList"/>
    <dgm:cxn modelId="{0FE0EC52-58FE-4CFB-96E1-F8200ED737F7}" type="presParOf" srcId="{2E56A675-B73C-417B-95B4-A39B5AA1E8DC}" destId="{2017FCB4-81BB-412E-B730-6A2FC901B7AD}" srcOrd="0" destOrd="0" presId="urn:microsoft.com/office/officeart/2008/layout/LinedList"/>
    <dgm:cxn modelId="{F1736CF9-31BF-409F-94AC-C892B5BD35CC}" type="presParOf" srcId="{2E56A675-B73C-417B-95B4-A39B5AA1E8DC}" destId="{3F5E2052-9D06-4CCC-80DD-616998628CEB}" srcOrd="1" destOrd="0" presId="urn:microsoft.com/office/officeart/2008/layout/LinedList"/>
    <dgm:cxn modelId="{813DEA5D-B85E-44C9-9AF9-CA7F6261C896}" type="presParOf" srcId="{40100CD9-19C6-4BD2-B7A1-0876DD670CB7}" destId="{7AD549FD-6F0B-4567-9B19-577729944C06}" srcOrd="10" destOrd="0" presId="urn:microsoft.com/office/officeart/2008/layout/LinedList"/>
    <dgm:cxn modelId="{C846C742-83DA-4B9A-B68D-A268AEBA5BA4}" type="presParOf" srcId="{40100CD9-19C6-4BD2-B7A1-0876DD670CB7}" destId="{B546CE5F-CF83-454D-9594-3625B8EE09FE}" srcOrd="11" destOrd="0" presId="urn:microsoft.com/office/officeart/2008/layout/LinedList"/>
    <dgm:cxn modelId="{F95C0CD5-4830-4F64-88CA-C2F247533DD4}" type="presParOf" srcId="{B546CE5F-CF83-454D-9594-3625B8EE09FE}" destId="{FC9C5726-453C-4444-897C-71258A762E27}" srcOrd="0" destOrd="0" presId="urn:microsoft.com/office/officeart/2008/layout/LinedList"/>
    <dgm:cxn modelId="{E8776485-2A02-4B0C-8F32-CC1A5086EFAB}" type="presParOf" srcId="{B546CE5F-CF83-454D-9594-3625B8EE09FE}" destId="{BD5E96B5-424C-490B-82B4-846B856A832A}" srcOrd="1" destOrd="0" presId="urn:microsoft.com/office/officeart/2008/layout/LinedList"/>
    <dgm:cxn modelId="{F5D0F032-7A19-485D-91BD-07079D29FD47}" type="presParOf" srcId="{40100CD9-19C6-4BD2-B7A1-0876DD670CB7}" destId="{29101600-7C67-4795-9071-BFE2EE1757DA}" srcOrd="12" destOrd="0" presId="urn:microsoft.com/office/officeart/2008/layout/LinedList"/>
    <dgm:cxn modelId="{BF0A136C-7502-4DEB-9732-6D9FF3850D31}" type="presParOf" srcId="{40100CD9-19C6-4BD2-B7A1-0876DD670CB7}" destId="{BC2DC0D8-4D03-4E9D-ABE7-3DA74D55435D}" srcOrd="13" destOrd="0" presId="urn:microsoft.com/office/officeart/2008/layout/LinedList"/>
    <dgm:cxn modelId="{0C4BF921-E64D-4210-9CFE-1A8C10A2E318}" type="presParOf" srcId="{BC2DC0D8-4D03-4E9D-ABE7-3DA74D55435D}" destId="{5321E632-A1C8-44FB-B84D-7644368D9911}" srcOrd="0" destOrd="0" presId="urn:microsoft.com/office/officeart/2008/layout/LinedList"/>
    <dgm:cxn modelId="{74F2BBA1-2558-4AA8-9287-426EA768D455}" type="presParOf" srcId="{BC2DC0D8-4D03-4E9D-ABE7-3DA74D55435D}" destId="{2B650D4C-A725-4037-9A65-4A49961F8EDE}" srcOrd="1" destOrd="0" presId="urn:microsoft.com/office/officeart/2008/layout/LinedList"/>
    <dgm:cxn modelId="{2E20D0FF-F057-4B20-99AB-99E207FC207A}" type="presParOf" srcId="{40100CD9-19C6-4BD2-B7A1-0876DD670CB7}" destId="{F06B0ED1-47F7-47C2-8698-909377E9F4D6}" srcOrd="14" destOrd="0" presId="urn:microsoft.com/office/officeart/2008/layout/LinedList"/>
    <dgm:cxn modelId="{0F3BB0B2-A121-4EC4-8336-330D43D1A452}" type="presParOf" srcId="{40100CD9-19C6-4BD2-B7A1-0876DD670CB7}" destId="{FE992184-74A3-4360-B176-61F1010E0C74}" srcOrd="15" destOrd="0" presId="urn:microsoft.com/office/officeart/2008/layout/LinedList"/>
    <dgm:cxn modelId="{B992A719-BCF8-4139-8687-990A778D4055}" type="presParOf" srcId="{FE992184-74A3-4360-B176-61F1010E0C74}" destId="{896FF0EE-8798-4EBE-9674-A89B5FBEEA8B}" srcOrd="0" destOrd="0" presId="urn:microsoft.com/office/officeart/2008/layout/LinedList"/>
    <dgm:cxn modelId="{04E10B01-FD93-4889-96B2-FD03445DFE93}" type="presParOf" srcId="{FE992184-74A3-4360-B176-61F1010E0C74}" destId="{F654C63E-BDEE-4B17-8E0F-70C0D919B78C}" srcOrd="1" destOrd="0" presId="urn:microsoft.com/office/officeart/2008/layout/LinedList"/>
    <dgm:cxn modelId="{10324A2A-EF01-4302-B381-53C44441785B}" type="presParOf" srcId="{40100CD9-19C6-4BD2-B7A1-0876DD670CB7}" destId="{7E81001A-13BD-4EEC-BE22-35E200971208}" srcOrd="16" destOrd="0" presId="urn:microsoft.com/office/officeart/2008/layout/LinedList"/>
    <dgm:cxn modelId="{0BA04D1A-31AC-48BD-A977-D4E67972607D}" type="presParOf" srcId="{40100CD9-19C6-4BD2-B7A1-0876DD670CB7}" destId="{6E80A82A-0554-422D-BE23-04605AE20D12}" srcOrd="17" destOrd="0" presId="urn:microsoft.com/office/officeart/2008/layout/LinedList"/>
    <dgm:cxn modelId="{0B0585B0-4AC7-4814-BA85-D5F800F154A6}" type="presParOf" srcId="{6E80A82A-0554-422D-BE23-04605AE20D12}" destId="{CE467B4C-BD7F-4094-92F7-0AC69B10A6AC}" srcOrd="0" destOrd="0" presId="urn:microsoft.com/office/officeart/2008/layout/LinedList"/>
    <dgm:cxn modelId="{92BA5E4D-28BD-4E07-B720-A2BF8F1CC3D2}" type="presParOf" srcId="{6E80A82A-0554-422D-BE23-04605AE20D12}" destId="{54F0305F-A0BF-4319-931B-09252828F2C3}" srcOrd="1" destOrd="0" presId="urn:microsoft.com/office/officeart/2008/layout/LinedList"/>
    <dgm:cxn modelId="{07C74E16-8380-4AD3-9166-111CE1EAE9F2}" type="presParOf" srcId="{40100CD9-19C6-4BD2-B7A1-0876DD670CB7}" destId="{21D0275A-7F54-4391-B414-3A8140E3447C}" srcOrd="18" destOrd="0" presId="urn:microsoft.com/office/officeart/2008/layout/LinedList"/>
    <dgm:cxn modelId="{05E74B24-32FD-41C6-B917-0C2A72F0A8B0}" type="presParOf" srcId="{40100CD9-19C6-4BD2-B7A1-0876DD670CB7}" destId="{BB9DFBFF-A264-4734-9458-5DF48A4A8AF8}" srcOrd="19" destOrd="0" presId="urn:microsoft.com/office/officeart/2008/layout/LinedList"/>
    <dgm:cxn modelId="{A75A3B12-B01C-43BC-BBC7-05A88974400A}" type="presParOf" srcId="{BB9DFBFF-A264-4734-9458-5DF48A4A8AF8}" destId="{A3E5972E-E6F7-4305-B66C-6CC2242900DF}" srcOrd="0" destOrd="0" presId="urn:microsoft.com/office/officeart/2008/layout/LinedList"/>
    <dgm:cxn modelId="{01295A41-7F90-4402-A89B-4D837F48FF25}" type="presParOf" srcId="{BB9DFBFF-A264-4734-9458-5DF48A4A8AF8}" destId="{8C742AA9-1A5A-4307-ABDF-A946FC6D5A15}"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9EF372-BF38-4C13-8480-87A305D4FDEE}"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2400A951-0AE3-4C37-9E1B-4C809992757F}">
      <dgm:prSet/>
      <dgm:spPr/>
      <dgm:t>
        <a:bodyPr/>
        <a:lstStyle/>
        <a:p>
          <a:r>
            <a:rPr lang="en-IN"/>
            <a:t>In a simple sense, job design is the division of the work of the organization among its employees. 18 It is basically a combination of the job content and the work method adopted in the job. Job content states the tasks to be performed as part of the job while the work method deals with the mode of performing the job. Certainly, a well-designed job can have a definite impact on the performance of the job and its contribution to the overall growth of the organization. It can also make the work experience of the employees more rewarding and productive. </a:t>
          </a:r>
          <a:endParaRPr lang="en-US"/>
        </a:p>
      </dgm:t>
    </dgm:pt>
    <dgm:pt modelId="{882CD483-A411-419B-9275-94365DF1C344}" type="parTrans" cxnId="{24929B71-024D-4680-B2F1-1009D362671F}">
      <dgm:prSet/>
      <dgm:spPr/>
      <dgm:t>
        <a:bodyPr/>
        <a:lstStyle/>
        <a:p>
          <a:endParaRPr lang="en-US"/>
        </a:p>
      </dgm:t>
    </dgm:pt>
    <dgm:pt modelId="{33A9F2D2-3645-4B36-A2D2-399C2B5FEA8F}" type="sibTrans" cxnId="{24929B71-024D-4680-B2F1-1009D362671F}">
      <dgm:prSet/>
      <dgm:spPr/>
      <dgm:t>
        <a:bodyPr/>
        <a:lstStyle/>
        <a:p>
          <a:endParaRPr lang="en-US"/>
        </a:p>
      </dgm:t>
    </dgm:pt>
    <dgm:pt modelId="{F34ECE85-620D-40A1-B0E5-56ECB2E574CF}">
      <dgm:prSet/>
      <dgm:spPr/>
      <dgm:t>
        <a:bodyPr/>
        <a:lstStyle/>
        <a:p>
          <a:r>
            <a:rPr lang="en-IN"/>
            <a:t>On the other hand, a poorly designed job often causes difficulties in strategy formulation and also in the proper alignment of various functional activities. Thus, the basic aim of a job design is to clearly establish the role of each job andthe job holder in the overall system of an organization.</a:t>
          </a:r>
          <a:endParaRPr lang="en-US"/>
        </a:p>
      </dgm:t>
    </dgm:pt>
    <dgm:pt modelId="{0F40BD04-ED88-4D2D-96AE-07F82738E6A6}" type="parTrans" cxnId="{D5B98CF7-0C48-482A-AD21-698275BDDD33}">
      <dgm:prSet/>
      <dgm:spPr/>
      <dgm:t>
        <a:bodyPr/>
        <a:lstStyle/>
        <a:p>
          <a:endParaRPr lang="en-US"/>
        </a:p>
      </dgm:t>
    </dgm:pt>
    <dgm:pt modelId="{6D51467B-0C27-44A2-AA89-82A5B95CBDFD}" type="sibTrans" cxnId="{D5B98CF7-0C48-482A-AD21-698275BDDD33}">
      <dgm:prSet/>
      <dgm:spPr/>
      <dgm:t>
        <a:bodyPr/>
        <a:lstStyle/>
        <a:p>
          <a:endParaRPr lang="en-US"/>
        </a:p>
      </dgm:t>
    </dgm:pt>
    <dgm:pt modelId="{D565B659-5A19-42EA-9D85-928236325B1C}" type="pres">
      <dgm:prSet presAssocID="{8E9EF372-BF38-4C13-8480-87A305D4FDEE}" presName="linear" presStyleCnt="0">
        <dgm:presLayoutVars>
          <dgm:animLvl val="lvl"/>
          <dgm:resizeHandles val="exact"/>
        </dgm:presLayoutVars>
      </dgm:prSet>
      <dgm:spPr/>
    </dgm:pt>
    <dgm:pt modelId="{CC7928E9-55B2-4E6D-869A-E44240A3C3EB}" type="pres">
      <dgm:prSet presAssocID="{2400A951-0AE3-4C37-9E1B-4C809992757F}" presName="parentText" presStyleLbl="node1" presStyleIdx="0" presStyleCnt="2">
        <dgm:presLayoutVars>
          <dgm:chMax val="0"/>
          <dgm:bulletEnabled val="1"/>
        </dgm:presLayoutVars>
      </dgm:prSet>
      <dgm:spPr/>
    </dgm:pt>
    <dgm:pt modelId="{FFA8BBC2-4EC7-4BB9-B5FA-C89AA2E30F47}" type="pres">
      <dgm:prSet presAssocID="{33A9F2D2-3645-4B36-A2D2-399C2B5FEA8F}" presName="spacer" presStyleCnt="0"/>
      <dgm:spPr/>
    </dgm:pt>
    <dgm:pt modelId="{218D7FDC-A1F2-4E15-B110-63F287A262B8}" type="pres">
      <dgm:prSet presAssocID="{F34ECE85-620D-40A1-B0E5-56ECB2E574CF}" presName="parentText" presStyleLbl="node1" presStyleIdx="1" presStyleCnt="2">
        <dgm:presLayoutVars>
          <dgm:chMax val="0"/>
          <dgm:bulletEnabled val="1"/>
        </dgm:presLayoutVars>
      </dgm:prSet>
      <dgm:spPr/>
    </dgm:pt>
  </dgm:ptLst>
  <dgm:cxnLst>
    <dgm:cxn modelId="{24929B71-024D-4680-B2F1-1009D362671F}" srcId="{8E9EF372-BF38-4C13-8480-87A305D4FDEE}" destId="{2400A951-0AE3-4C37-9E1B-4C809992757F}" srcOrd="0" destOrd="0" parTransId="{882CD483-A411-419B-9275-94365DF1C344}" sibTransId="{33A9F2D2-3645-4B36-A2D2-399C2B5FEA8F}"/>
    <dgm:cxn modelId="{96039C77-BD2D-4E0C-AF0F-D9B78101D11A}" type="presOf" srcId="{8E9EF372-BF38-4C13-8480-87A305D4FDEE}" destId="{D565B659-5A19-42EA-9D85-928236325B1C}" srcOrd="0" destOrd="0" presId="urn:microsoft.com/office/officeart/2005/8/layout/vList2"/>
    <dgm:cxn modelId="{956111D5-53DA-4713-A857-00270DC95B6E}" type="presOf" srcId="{2400A951-0AE3-4C37-9E1B-4C809992757F}" destId="{CC7928E9-55B2-4E6D-869A-E44240A3C3EB}" srcOrd="0" destOrd="0" presId="urn:microsoft.com/office/officeart/2005/8/layout/vList2"/>
    <dgm:cxn modelId="{33F163E3-10A6-4D1D-9521-49B393DB4DB4}" type="presOf" srcId="{F34ECE85-620D-40A1-B0E5-56ECB2E574CF}" destId="{218D7FDC-A1F2-4E15-B110-63F287A262B8}" srcOrd="0" destOrd="0" presId="urn:microsoft.com/office/officeart/2005/8/layout/vList2"/>
    <dgm:cxn modelId="{D5B98CF7-0C48-482A-AD21-698275BDDD33}" srcId="{8E9EF372-BF38-4C13-8480-87A305D4FDEE}" destId="{F34ECE85-620D-40A1-B0E5-56ECB2E574CF}" srcOrd="1" destOrd="0" parTransId="{0F40BD04-ED88-4D2D-96AE-07F82738E6A6}" sibTransId="{6D51467B-0C27-44A2-AA89-82A5B95CBDFD}"/>
    <dgm:cxn modelId="{9EDEB897-EEA7-4D79-A531-C144145FDD25}" type="presParOf" srcId="{D565B659-5A19-42EA-9D85-928236325B1C}" destId="{CC7928E9-55B2-4E6D-869A-E44240A3C3EB}" srcOrd="0" destOrd="0" presId="urn:microsoft.com/office/officeart/2005/8/layout/vList2"/>
    <dgm:cxn modelId="{C4051297-C17C-4066-AF05-9DE54DB79FB8}" type="presParOf" srcId="{D565B659-5A19-42EA-9D85-928236325B1C}" destId="{FFA8BBC2-4EC7-4BB9-B5FA-C89AA2E30F47}" srcOrd="1" destOrd="0" presId="urn:microsoft.com/office/officeart/2005/8/layout/vList2"/>
    <dgm:cxn modelId="{5A34C783-F202-4414-8FD3-C2765BCDA246}" type="presParOf" srcId="{D565B659-5A19-42EA-9D85-928236325B1C}" destId="{218D7FDC-A1F2-4E15-B110-63F287A262B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5365BB-44F6-482F-AA5B-B9083B80820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83CA189D-8A0B-4E84-B46D-FE623322E97E}">
      <dgm:prSet/>
      <dgm:spPr/>
      <dgm:t>
        <a:bodyPr/>
        <a:lstStyle/>
        <a:p>
          <a:r>
            <a:rPr lang="en-US" b="1" i="0" baseline="0"/>
            <a:t>Ergonomics</a:t>
          </a:r>
          <a:endParaRPr lang="en-US"/>
        </a:p>
      </dgm:t>
    </dgm:pt>
    <dgm:pt modelId="{EFF66E78-35AD-4B00-937C-34E8ACD3F147}" type="parTrans" cxnId="{965E438C-4C63-4CEB-96AC-E05ADDF76D09}">
      <dgm:prSet/>
      <dgm:spPr/>
      <dgm:t>
        <a:bodyPr/>
        <a:lstStyle/>
        <a:p>
          <a:endParaRPr lang="en-US"/>
        </a:p>
      </dgm:t>
    </dgm:pt>
    <dgm:pt modelId="{9B0B2547-AA77-49CE-8F44-469EA2E44B67}" type="sibTrans" cxnId="{965E438C-4C63-4CEB-96AC-E05ADDF76D09}">
      <dgm:prSet/>
      <dgm:spPr/>
      <dgm:t>
        <a:bodyPr/>
        <a:lstStyle/>
        <a:p>
          <a:endParaRPr lang="en-US"/>
        </a:p>
      </dgm:t>
    </dgm:pt>
    <dgm:pt modelId="{DEB59452-9749-4BE0-80AE-DB190CD089E7}">
      <dgm:prSet/>
      <dgm:spPr/>
      <dgm:t>
        <a:bodyPr/>
        <a:lstStyle/>
        <a:p>
          <a:r>
            <a:rPr lang="en-US" b="1" i="0" baseline="0"/>
            <a:t>Characteristics of Task Structure</a:t>
          </a:r>
          <a:endParaRPr lang="en-US"/>
        </a:p>
      </dgm:t>
    </dgm:pt>
    <dgm:pt modelId="{71F5E08E-8556-40FC-B3F7-59BF4BBB54F7}" type="parTrans" cxnId="{437D2698-0702-49C7-AA96-76CBAFC6316C}">
      <dgm:prSet/>
      <dgm:spPr/>
      <dgm:t>
        <a:bodyPr/>
        <a:lstStyle/>
        <a:p>
          <a:endParaRPr lang="en-US"/>
        </a:p>
      </dgm:t>
    </dgm:pt>
    <dgm:pt modelId="{74925A0B-FC67-40D9-9E09-898ED0425B3C}" type="sibTrans" cxnId="{437D2698-0702-49C7-AA96-76CBAFC6316C}">
      <dgm:prSet/>
      <dgm:spPr/>
      <dgm:t>
        <a:bodyPr/>
        <a:lstStyle/>
        <a:p>
          <a:endParaRPr lang="en-US"/>
        </a:p>
      </dgm:t>
    </dgm:pt>
    <dgm:pt modelId="{75E87902-5248-4E08-B111-F10DE7A4A99E}">
      <dgm:prSet/>
      <dgm:spPr/>
      <dgm:t>
        <a:bodyPr/>
        <a:lstStyle/>
        <a:p>
          <a:r>
            <a:rPr lang="en-US" b="1" i="0" baseline="0"/>
            <a:t>Task Assortment</a:t>
          </a:r>
          <a:endParaRPr lang="en-US"/>
        </a:p>
      </dgm:t>
    </dgm:pt>
    <dgm:pt modelId="{60B339A0-E813-4A9C-8E8E-844AB46A09BC}" type="parTrans" cxnId="{029B7012-F5D0-455F-A403-E956B11CCA8F}">
      <dgm:prSet/>
      <dgm:spPr/>
      <dgm:t>
        <a:bodyPr/>
        <a:lstStyle/>
        <a:p>
          <a:endParaRPr lang="en-US"/>
        </a:p>
      </dgm:t>
    </dgm:pt>
    <dgm:pt modelId="{2E63B101-C07A-48CA-BE9D-4C98A9CFD015}" type="sibTrans" cxnId="{029B7012-F5D0-455F-A403-E956B11CCA8F}">
      <dgm:prSet/>
      <dgm:spPr/>
      <dgm:t>
        <a:bodyPr/>
        <a:lstStyle/>
        <a:p>
          <a:endParaRPr lang="en-US"/>
        </a:p>
      </dgm:t>
    </dgm:pt>
    <dgm:pt modelId="{C0B715BA-243A-4289-B974-116EF873FDFD}">
      <dgm:prSet/>
      <dgm:spPr/>
      <dgm:t>
        <a:bodyPr/>
        <a:lstStyle/>
        <a:p>
          <a:r>
            <a:rPr lang="en-IN" b="1" i="0" baseline="0"/>
            <a:t>Level of Autonomy and Responsibility</a:t>
          </a:r>
          <a:endParaRPr lang="en-US"/>
        </a:p>
      </dgm:t>
    </dgm:pt>
    <dgm:pt modelId="{C557C159-0696-4450-A37D-0EEDC60F2B99}" type="parTrans" cxnId="{9C869D57-8C9C-4721-9257-0F00CE878AC3}">
      <dgm:prSet/>
      <dgm:spPr/>
      <dgm:t>
        <a:bodyPr/>
        <a:lstStyle/>
        <a:p>
          <a:endParaRPr lang="en-US"/>
        </a:p>
      </dgm:t>
    </dgm:pt>
    <dgm:pt modelId="{B3638B13-963E-41BC-91C4-F572D6625BE0}" type="sibTrans" cxnId="{9C869D57-8C9C-4721-9257-0F00CE878AC3}">
      <dgm:prSet/>
      <dgm:spPr/>
      <dgm:t>
        <a:bodyPr/>
        <a:lstStyle/>
        <a:p>
          <a:endParaRPr lang="en-US"/>
        </a:p>
      </dgm:t>
    </dgm:pt>
    <dgm:pt modelId="{A170E349-6D27-4190-8F87-FD1754B4D46F}">
      <dgm:prSet/>
      <dgm:spPr/>
      <dgm:t>
        <a:bodyPr/>
        <a:lstStyle/>
        <a:p>
          <a:r>
            <a:rPr lang="en-US" b="1" i="0" baseline="0"/>
            <a:t>Practices</a:t>
          </a:r>
          <a:endParaRPr lang="en-US"/>
        </a:p>
      </dgm:t>
    </dgm:pt>
    <dgm:pt modelId="{EFC8F6F5-AAF2-41CF-94C0-A1B656527D30}" type="parTrans" cxnId="{D633D47E-02EE-4B07-880C-0100C254A1A2}">
      <dgm:prSet/>
      <dgm:spPr/>
      <dgm:t>
        <a:bodyPr/>
        <a:lstStyle/>
        <a:p>
          <a:endParaRPr lang="en-US"/>
        </a:p>
      </dgm:t>
    </dgm:pt>
    <dgm:pt modelId="{4D148599-997E-4473-9071-BDDCE83C1CFE}" type="sibTrans" cxnId="{D633D47E-02EE-4B07-880C-0100C254A1A2}">
      <dgm:prSet/>
      <dgm:spPr/>
      <dgm:t>
        <a:bodyPr/>
        <a:lstStyle/>
        <a:p>
          <a:endParaRPr lang="en-US"/>
        </a:p>
      </dgm:t>
    </dgm:pt>
    <dgm:pt modelId="{9AEA0AE0-AECF-48B2-B5EB-C6B275B8F70D}">
      <dgm:prSet/>
      <dgm:spPr/>
      <dgm:t>
        <a:bodyPr/>
        <a:lstStyle/>
        <a:p>
          <a:r>
            <a:rPr lang="en-US" b="1" i="0" baseline="0"/>
            <a:t>Recognition and Support</a:t>
          </a:r>
          <a:endParaRPr lang="en-US"/>
        </a:p>
      </dgm:t>
    </dgm:pt>
    <dgm:pt modelId="{6EDA1A97-C036-47C4-AA25-FBA45A4999B5}" type="parTrans" cxnId="{07BA9010-B689-42C1-B2E8-349DABE555B7}">
      <dgm:prSet/>
      <dgm:spPr/>
      <dgm:t>
        <a:bodyPr/>
        <a:lstStyle/>
        <a:p>
          <a:endParaRPr lang="en-US"/>
        </a:p>
      </dgm:t>
    </dgm:pt>
    <dgm:pt modelId="{DCF4886E-86D8-422E-889D-C8BCF150E133}" type="sibTrans" cxnId="{07BA9010-B689-42C1-B2E8-349DABE555B7}">
      <dgm:prSet/>
      <dgm:spPr/>
      <dgm:t>
        <a:bodyPr/>
        <a:lstStyle/>
        <a:p>
          <a:endParaRPr lang="en-US"/>
        </a:p>
      </dgm:t>
    </dgm:pt>
    <dgm:pt modelId="{F776A957-1541-49C3-9334-722EFE8F7B87}">
      <dgm:prSet/>
      <dgm:spPr/>
      <dgm:t>
        <a:bodyPr/>
        <a:lstStyle/>
        <a:p>
          <a:r>
            <a:rPr lang="en-US" b="1" i="0" baseline="0"/>
            <a:t>Technological Developments</a:t>
          </a:r>
          <a:endParaRPr lang="en-US"/>
        </a:p>
      </dgm:t>
    </dgm:pt>
    <dgm:pt modelId="{BDA6CB2C-38E6-4B70-8CB6-07A0E0B8511A}" type="parTrans" cxnId="{14B85BF8-8A78-4696-9952-EEF74A1FBECE}">
      <dgm:prSet/>
      <dgm:spPr/>
      <dgm:t>
        <a:bodyPr/>
        <a:lstStyle/>
        <a:p>
          <a:endParaRPr lang="en-US"/>
        </a:p>
      </dgm:t>
    </dgm:pt>
    <dgm:pt modelId="{55D2807A-4BB6-4112-AF67-253E0925D1D8}" type="sibTrans" cxnId="{14B85BF8-8A78-4696-9952-EEF74A1FBECE}">
      <dgm:prSet/>
      <dgm:spPr/>
      <dgm:t>
        <a:bodyPr/>
        <a:lstStyle/>
        <a:p>
          <a:endParaRPr lang="en-US"/>
        </a:p>
      </dgm:t>
    </dgm:pt>
    <dgm:pt modelId="{5C7358DB-8C82-41F8-BDB6-16E8BCF3AD30}">
      <dgm:prSet/>
      <dgm:spPr/>
      <dgm:t>
        <a:bodyPr/>
        <a:lstStyle/>
        <a:p>
          <a:r>
            <a:rPr lang="en-US" b="1" i="0" baseline="0"/>
            <a:t>Strength of the Union</a:t>
          </a:r>
          <a:endParaRPr lang="en-US"/>
        </a:p>
      </dgm:t>
    </dgm:pt>
    <dgm:pt modelId="{1DB7D2F2-590B-4435-B50B-01CF476BD6F6}" type="parTrans" cxnId="{670C9AD9-DF19-40A5-A4C4-67C7296DEC0B}">
      <dgm:prSet/>
      <dgm:spPr/>
      <dgm:t>
        <a:bodyPr/>
        <a:lstStyle/>
        <a:p>
          <a:endParaRPr lang="en-US"/>
        </a:p>
      </dgm:t>
    </dgm:pt>
    <dgm:pt modelId="{AC8EB126-34A0-488B-9291-3030389758E4}" type="sibTrans" cxnId="{670C9AD9-DF19-40A5-A4C4-67C7296DEC0B}">
      <dgm:prSet/>
      <dgm:spPr/>
      <dgm:t>
        <a:bodyPr/>
        <a:lstStyle/>
        <a:p>
          <a:endParaRPr lang="en-US"/>
        </a:p>
      </dgm:t>
    </dgm:pt>
    <dgm:pt modelId="{A5F07BF2-F541-40CF-A8AA-F5ACD07975D9}">
      <dgm:prSet/>
      <dgm:spPr/>
      <dgm:t>
        <a:bodyPr/>
        <a:lstStyle/>
        <a:p>
          <a:r>
            <a:rPr lang="en-US" b="1" i="0" baseline="0"/>
            <a:t>Corporate Culture</a:t>
          </a:r>
          <a:endParaRPr lang="en-US"/>
        </a:p>
      </dgm:t>
    </dgm:pt>
    <dgm:pt modelId="{F56FE985-C8A4-446F-9F5B-DBCF0BB76376}" type="parTrans" cxnId="{516DE9E4-F9B3-4FE3-BDDC-D7A9BE473B68}">
      <dgm:prSet/>
      <dgm:spPr/>
      <dgm:t>
        <a:bodyPr/>
        <a:lstStyle/>
        <a:p>
          <a:endParaRPr lang="en-US"/>
        </a:p>
      </dgm:t>
    </dgm:pt>
    <dgm:pt modelId="{67717C1D-8D55-4D2F-BDC8-295C75A74D10}" type="sibTrans" cxnId="{516DE9E4-F9B3-4FE3-BDDC-D7A9BE473B68}">
      <dgm:prSet/>
      <dgm:spPr/>
      <dgm:t>
        <a:bodyPr/>
        <a:lstStyle/>
        <a:p>
          <a:endParaRPr lang="en-US"/>
        </a:p>
      </dgm:t>
    </dgm:pt>
    <dgm:pt modelId="{A80FB461-9CDE-471F-9DEE-930C6E6A703E}">
      <dgm:prSet/>
      <dgm:spPr/>
      <dgm:t>
        <a:bodyPr/>
        <a:lstStyle/>
        <a:p>
          <a:r>
            <a:rPr lang="en-US" b="1" i="0" baseline="0"/>
            <a:t>Working Conditions</a:t>
          </a:r>
          <a:endParaRPr lang="en-US"/>
        </a:p>
      </dgm:t>
    </dgm:pt>
    <dgm:pt modelId="{666EB3DF-F424-42EC-9A8D-DE5BC0C4F817}" type="parTrans" cxnId="{98EC1549-91E4-4326-9632-E983636B374E}">
      <dgm:prSet/>
      <dgm:spPr/>
      <dgm:t>
        <a:bodyPr/>
        <a:lstStyle/>
        <a:p>
          <a:endParaRPr lang="en-US"/>
        </a:p>
      </dgm:t>
    </dgm:pt>
    <dgm:pt modelId="{C1D60E77-97B6-4F4D-B809-891CDBE4275F}" type="sibTrans" cxnId="{98EC1549-91E4-4326-9632-E983636B374E}">
      <dgm:prSet/>
      <dgm:spPr/>
      <dgm:t>
        <a:bodyPr/>
        <a:lstStyle/>
        <a:p>
          <a:endParaRPr lang="en-US"/>
        </a:p>
      </dgm:t>
    </dgm:pt>
    <dgm:pt modelId="{95CE7728-867B-4ECE-9455-C95F0F80FB09}" type="pres">
      <dgm:prSet presAssocID="{925365BB-44F6-482F-AA5B-B9083B808209}" presName="linear" presStyleCnt="0">
        <dgm:presLayoutVars>
          <dgm:animLvl val="lvl"/>
          <dgm:resizeHandles val="exact"/>
        </dgm:presLayoutVars>
      </dgm:prSet>
      <dgm:spPr/>
    </dgm:pt>
    <dgm:pt modelId="{6B12FDC1-05BF-44A5-8A62-FD59CF0C0FBF}" type="pres">
      <dgm:prSet presAssocID="{83CA189D-8A0B-4E84-B46D-FE623322E97E}" presName="parentText" presStyleLbl="node1" presStyleIdx="0" presStyleCnt="10">
        <dgm:presLayoutVars>
          <dgm:chMax val="0"/>
          <dgm:bulletEnabled val="1"/>
        </dgm:presLayoutVars>
      </dgm:prSet>
      <dgm:spPr/>
    </dgm:pt>
    <dgm:pt modelId="{14BC3E9C-CF96-4319-A4AA-0CA4C7BE92C6}" type="pres">
      <dgm:prSet presAssocID="{9B0B2547-AA77-49CE-8F44-469EA2E44B67}" presName="spacer" presStyleCnt="0"/>
      <dgm:spPr/>
    </dgm:pt>
    <dgm:pt modelId="{CBC7013D-A9B2-4FE8-8D7A-09E2FF8B0B06}" type="pres">
      <dgm:prSet presAssocID="{DEB59452-9749-4BE0-80AE-DB190CD089E7}" presName="parentText" presStyleLbl="node1" presStyleIdx="1" presStyleCnt="10">
        <dgm:presLayoutVars>
          <dgm:chMax val="0"/>
          <dgm:bulletEnabled val="1"/>
        </dgm:presLayoutVars>
      </dgm:prSet>
      <dgm:spPr/>
    </dgm:pt>
    <dgm:pt modelId="{6532C587-A084-4449-99AB-384B61D33179}" type="pres">
      <dgm:prSet presAssocID="{74925A0B-FC67-40D9-9E09-898ED0425B3C}" presName="spacer" presStyleCnt="0"/>
      <dgm:spPr/>
    </dgm:pt>
    <dgm:pt modelId="{6E4AC825-FD9A-4240-862C-B0A1ACCF018C}" type="pres">
      <dgm:prSet presAssocID="{75E87902-5248-4E08-B111-F10DE7A4A99E}" presName="parentText" presStyleLbl="node1" presStyleIdx="2" presStyleCnt="10">
        <dgm:presLayoutVars>
          <dgm:chMax val="0"/>
          <dgm:bulletEnabled val="1"/>
        </dgm:presLayoutVars>
      </dgm:prSet>
      <dgm:spPr/>
    </dgm:pt>
    <dgm:pt modelId="{4E18000C-2916-4D9B-8A69-A0C40436D21F}" type="pres">
      <dgm:prSet presAssocID="{2E63B101-C07A-48CA-BE9D-4C98A9CFD015}" presName="spacer" presStyleCnt="0"/>
      <dgm:spPr/>
    </dgm:pt>
    <dgm:pt modelId="{B2D095F4-5C03-4432-9F2A-04E54A7DC0AA}" type="pres">
      <dgm:prSet presAssocID="{C0B715BA-243A-4289-B974-116EF873FDFD}" presName="parentText" presStyleLbl="node1" presStyleIdx="3" presStyleCnt="10">
        <dgm:presLayoutVars>
          <dgm:chMax val="0"/>
          <dgm:bulletEnabled val="1"/>
        </dgm:presLayoutVars>
      </dgm:prSet>
      <dgm:spPr/>
    </dgm:pt>
    <dgm:pt modelId="{DED1E2D0-5684-412A-9A72-DE8430BCE659}" type="pres">
      <dgm:prSet presAssocID="{B3638B13-963E-41BC-91C4-F572D6625BE0}" presName="spacer" presStyleCnt="0"/>
      <dgm:spPr/>
    </dgm:pt>
    <dgm:pt modelId="{62F90D0F-69F1-4D96-866B-45F0D102DA50}" type="pres">
      <dgm:prSet presAssocID="{A170E349-6D27-4190-8F87-FD1754B4D46F}" presName="parentText" presStyleLbl="node1" presStyleIdx="4" presStyleCnt="10">
        <dgm:presLayoutVars>
          <dgm:chMax val="0"/>
          <dgm:bulletEnabled val="1"/>
        </dgm:presLayoutVars>
      </dgm:prSet>
      <dgm:spPr/>
    </dgm:pt>
    <dgm:pt modelId="{878F0777-B7CA-45B0-9FA1-3A4EE8CB5EB2}" type="pres">
      <dgm:prSet presAssocID="{4D148599-997E-4473-9071-BDDCE83C1CFE}" presName="spacer" presStyleCnt="0"/>
      <dgm:spPr/>
    </dgm:pt>
    <dgm:pt modelId="{0153DAEE-0BA7-48F8-BF07-66D7B8FDC5A1}" type="pres">
      <dgm:prSet presAssocID="{9AEA0AE0-AECF-48B2-B5EB-C6B275B8F70D}" presName="parentText" presStyleLbl="node1" presStyleIdx="5" presStyleCnt="10">
        <dgm:presLayoutVars>
          <dgm:chMax val="0"/>
          <dgm:bulletEnabled val="1"/>
        </dgm:presLayoutVars>
      </dgm:prSet>
      <dgm:spPr/>
    </dgm:pt>
    <dgm:pt modelId="{33555411-3098-4235-86F0-D2F11031B164}" type="pres">
      <dgm:prSet presAssocID="{DCF4886E-86D8-422E-889D-C8BCF150E133}" presName="spacer" presStyleCnt="0"/>
      <dgm:spPr/>
    </dgm:pt>
    <dgm:pt modelId="{12488279-C956-4B51-B8E1-852733405EEF}" type="pres">
      <dgm:prSet presAssocID="{F776A957-1541-49C3-9334-722EFE8F7B87}" presName="parentText" presStyleLbl="node1" presStyleIdx="6" presStyleCnt="10">
        <dgm:presLayoutVars>
          <dgm:chMax val="0"/>
          <dgm:bulletEnabled val="1"/>
        </dgm:presLayoutVars>
      </dgm:prSet>
      <dgm:spPr/>
    </dgm:pt>
    <dgm:pt modelId="{D22887F6-DD44-4E81-BA64-EE07E8310A37}" type="pres">
      <dgm:prSet presAssocID="{55D2807A-4BB6-4112-AF67-253E0925D1D8}" presName="spacer" presStyleCnt="0"/>
      <dgm:spPr/>
    </dgm:pt>
    <dgm:pt modelId="{DD9E4D92-2729-4B82-8081-EE015E2E8F53}" type="pres">
      <dgm:prSet presAssocID="{5C7358DB-8C82-41F8-BDB6-16E8BCF3AD30}" presName="parentText" presStyleLbl="node1" presStyleIdx="7" presStyleCnt="10">
        <dgm:presLayoutVars>
          <dgm:chMax val="0"/>
          <dgm:bulletEnabled val="1"/>
        </dgm:presLayoutVars>
      </dgm:prSet>
      <dgm:spPr/>
    </dgm:pt>
    <dgm:pt modelId="{09789C20-A061-4F99-BE9F-6BE97E0D8830}" type="pres">
      <dgm:prSet presAssocID="{AC8EB126-34A0-488B-9291-3030389758E4}" presName="spacer" presStyleCnt="0"/>
      <dgm:spPr/>
    </dgm:pt>
    <dgm:pt modelId="{0C5AAA6B-660C-4F06-AF28-5C7333B561B9}" type="pres">
      <dgm:prSet presAssocID="{A5F07BF2-F541-40CF-A8AA-F5ACD07975D9}" presName="parentText" presStyleLbl="node1" presStyleIdx="8" presStyleCnt="10">
        <dgm:presLayoutVars>
          <dgm:chMax val="0"/>
          <dgm:bulletEnabled val="1"/>
        </dgm:presLayoutVars>
      </dgm:prSet>
      <dgm:spPr/>
    </dgm:pt>
    <dgm:pt modelId="{B1C10356-3AB6-4F01-B949-5BC079008B0A}" type="pres">
      <dgm:prSet presAssocID="{67717C1D-8D55-4D2F-BDC8-295C75A74D10}" presName="spacer" presStyleCnt="0"/>
      <dgm:spPr/>
    </dgm:pt>
    <dgm:pt modelId="{9EE4D62B-FB59-4D1D-B113-28A7D1FBF94B}" type="pres">
      <dgm:prSet presAssocID="{A80FB461-9CDE-471F-9DEE-930C6E6A703E}" presName="parentText" presStyleLbl="node1" presStyleIdx="9" presStyleCnt="10">
        <dgm:presLayoutVars>
          <dgm:chMax val="0"/>
          <dgm:bulletEnabled val="1"/>
        </dgm:presLayoutVars>
      </dgm:prSet>
      <dgm:spPr/>
    </dgm:pt>
  </dgm:ptLst>
  <dgm:cxnLst>
    <dgm:cxn modelId="{07BA9010-B689-42C1-B2E8-349DABE555B7}" srcId="{925365BB-44F6-482F-AA5B-B9083B808209}" destId="{9AEA0AE0-AECF-48B2-B5EB-C6B275B8F70D}" srcOrd="5" destOrd="0" parTransId="{6EDA1A97-C036-47C4-AA25-FBA45A4999B5}" sibTransId="{DCF4886E-86D8-422E-889D-C8BCF150E133}"/>
    <dgm:cxn modelId="{BBBF3211-7C10-4C95-81E6-06D90E75207F}" type="presOf" srcId="{A80FB461-9CDE-471F-9DEE-930C6E6A703E}" destId="{9EE4D62B-FB59-4D1D-B113-28A7D1FBF94B}" srcOrd="0" destOrd="0" presId="urn:microsoft.com/office/officeart/2005/8/layout/vList2"/>
    <dgm:cxn modelId="{029B7012-F5D0-455F-A403-E956B11CCA8F}" srcId="{925365BB-44F6-482F-AA5B-B9083B808209}" destId="{75E87902-5248-4E08-B111-F10DE7A4A99E}" srcOrd="2" destOrd="0" parTransId="{60B339A0-E813-4A9C-8E8E-844AB46A09BC}" sibTransId="{2E63B101-C07A-48CA-BE9D-4C98A9CFD015}"/>
    <dgm:cxn modelId="{6DDE7625-E5F1-4BBF-B0A9-33CC61550E1F}" type="presOf" srcId="{925365BB-44F6-482F-AA5B-B9083B808209}" destId="{95CE7728-867B-4ECE-9455-C95F0F80FB09}" srcOrd="0" destOrd="0" presId="urn:microsoft.com/office/officeart/2005/8/layout/vList2"/>
    <dgm:cxn modelId="{98EC1549-91E4-4326-9632-E983636B374E}" srcId="{925365BB-44F6-482F-AA5B-B9083B808209}" destId="{A80FB461-9CDE-471F-9DEE-930C6E6A703E}" srcOrd="9" destOrd="0" parTransId="{666EB3DF-F424-42EC-9A8D-DE5BC0C4F817}" sibTransId="{C1D60E77-97B6-4F4D-B809-891CDBE4275F}"/>
    <dgm:cxn modelId="{9C869D57-8C9C-4721-9257-0F00CE878AC3}" srcId="{925365BB-44F6-482F-AA5B-B9083B808209}" destId="{C0B715BA-243A-4289-B974-116EF873FDFD}" srcOrd="3" destOrd="0" parTransId="{C557C159-0696-4450-A37D-0EEDC60F2B99}" sibTransId="{B3638B13-963E-41BC-91C4-F572D6625BE0}"/>
    <dgm:cxn modelId="{38B02279-9F4E-4397-ACA6-2A8CF3D26A32}" type="presOf" srcId="{75E87902-5248-4E08-B111-F10DE7A4A99E}" destId="{6E4AC825-FD9A-4240-862C-B0A1ACCF018C}" srcOrd="0" destOrd="0" presId="urn:microsoft.com/office/officeart/2005/8/layout/vList2"/>
    <dgm:cxn modelId="{D633D47E-02EE-4B07-880C-0100C254A1A2}" srcId="{925365BB-44F6-482F-AA5B-B9083B808209}" destId="{A170E349-6D27-4190-8F87-FD1754B4D46F}" srcOrd="4" destOrd="0" parTransId="{EFC8F6F5-AAF2-41CF-94C0-A1B656527D30}" sibTransId="{4D148599-997E-4473-9071-BDDCE83C1CFE}"/>
    <dgm:cxn modelId="{965E438C-4C63-4CEB-96AC-E05ADDF76D09}" srcId="{925365BB-44F6-482F-AA5B-B9083B808209}" destId="{83CA189D-8A0B-4E84-B46D-FE623322E97E}" srcOrd="0" destOrd="0" parTransId="{EFF66E78-35AD-4B00-937C-34E8ACD3F147}" sibTransId="{9B0B2547-AA77-49CE-8F44-469EA2E44B67}"/>
    <dgm:cxn modelId="{437D2698-0702-49C7-AA96-76CBAFC6316C}" srcId="{925365BB-44F6-482F-AA5B-B9083B808209}" destId="{DEB59452-9749-4BE0-80AE-DB190CD089E7}" srcOrd="1" destOrd="0" parTransId="{71F5E08E-8556-40FC-B3F7-59BF4BBB54F7}" sibTransId="{74925A0B-FC67-40D9-9E09-898ED0425B3C}"/>
    <dgm:cxn modelId="{FE0BA5A8-B4C9-4BA0-B9B2-56C857EA7C71}" type="presOf" srcId="{C0B715BA-243A-4289-B974-116EF873FDFD}" destId="{B2D095F4-5C03-4432-9F2A-04E54A7DC0AA}" srcOrd="0" destOrd="0" presId="urn:microsoft.com/office/officeart/2005/8/layout/vList2"/>
    <dgm:cxn modelId="{F51922AC-FC38-4033-95BA-707FAE8F80E5}" type="presOf" srcId="{9AEA0AE0-AECF-48B2-B5EB-C6B275B8F70D}" destId="{0153DAEE-0BA7-48F8-BF07-66D7B8FDC5A1}" srcOrd="0" destOrd="0" presId="urn:microsoft.com/office/officeart/2005/8/layout/vList2"/>
    <dgm:cxn modelId="{8CBC78B0-F7B6-474B-BDE1-A0A461BBE485}" type="presOf" srcId="{A5F07BF2-F541-40CF-A8AA-F5ACD07975D9}" destId="{0C5AAA6B-660C-4F06-AF28-5C7333B561B9}" srcOrd="0" destOrd="0" presId="urn:microsoft.com/office/officeart/2005/8/layout/vList2"/>
    <dgm:cxn modelId="{77B71DC2-57D2-4F6D-8516-4E1817E03E06}" type="presOf" srcId="{5C7358DB-8C82-41F8-BDB6-16E8BCF3AD30}" destId="{DD9E4D92-2729-4B82-8081-EE015E2E8F53}" srcOrd="0" destOrd="0" presId="urn:microsoft.com/office/officeart/2005/8/layout/vList2"/>
    <dgm:cxn modelId="{CED558C8-1ABC-4642-96DF-F125B9FBCD8E}" type="presOf" srcId="{F776A957-1541-49C3-9334-722EFE8F7B87}" destId="{12488279-C956-4B51-B8E1-852733405EEF}" srcOrd="0" destOrd="0" presId="urn:microsoft.com/office/officeart/2005/8/layout/vList2"/>
    <dgm:cxn modelId="{670C9AD9-DF19-40A5-A4C4-67C7296DEC0B}" srcId="{925365BB-44F6-482F-AA5B-B9083B808209}" destId="{5C7358DB-8C82-41F8-BDB6-16E8BCF3AD30}" srcOrd="7" destOrd="0" parTransId="{1DB7D2F2-590B-4435-B50B-01CF476BD6F6}" sibTransId="{AC8EB126-34A0-488B-9291-3030389758E4}"/>
    <dgm:cxn modelId="{FCBF0EDF-A3B3-4F59-90F1-D59FE4E7D4C4}" type="presOf" srcId="{83CA189D-8A0B-4E84-B46D-FE623322E97E}" destId="{6B12FDC1-05BF-44A5-8A62-FD59CF0C0FBF}" srcOrd="0" destOrd="0" presId="urn:microsoft.com/office/officeart/2005/8/layout/vList2"/>
    <dgm:cxn modelId="{516DE9E4-F9B3-4FE3-BDDC-D7A9BE473B68}" srcId="{925365BB-44F6-482F-AA5B-B9083B808209}" destId="{A5F07BF2-F541-40CF-A8AA-F5ACD07975D9}" srcOrd="8" destOrd="0" parTransId="{F56FE985-C8A4-446F-9F5B-DBCF0BB76376}" sibTransId="{67717C1D-8D55-4D2F-BDC8-295C75A74D10}"/>
    <dgm:cxn modelId="{DBF046E7-FF0B-4475-BDA9-18821526838F}" type="presOf" srcId="{A170E349-6D27-4190-8F87-FD1754B4D46F}" destId="{62F90D0F-69F1-4D96-866B-45F0D102DA50}" srcOrd="0" destOrd="0" presId="urn:microsoft.com/office/officeart/2005/8/layout/vList2"/>
    <dgm:cxn modelId="{B13E30EE-169C-4552-8E74-33E2B9937AD9}" type="presOf" srcId="{DEB59452-9749-4BE0-80AE-DB190CD089E7}" destId="{CBC7013D-A9B2-4FE8-8D7A-09E2FF8B0B06}" srcOrd="0" destOrd="0" presId="urn:microsoft.com/office/officeart/2005/8/layout/vList2"/>
    <dgm:cxn modelId="{14B85BF8-8A78-4696-9952-EEF74A1FBECE}" srcId="{925365BB-44F6-482F-AA5B-B9083B808209}" destId="{F776A957-1541-49C3-9334-722EFE8F7B87}" srcOrd="6" destOrd="0" parTransId="{BDA6CB2C-38E6-4B70-8CB6-07A0E0B8511A}" sibTransId="{55D2807A-4BB6-4112-AF67-253E0925D1D8}"/>
    <dgm:cxn modelId="{B06DD4B5-A213-4B1E-965E-6FA18BD828D7}" type="presParOf" srcId="{95CE7728-867B-4ECE-9455-C95F0F80FB09}" destId="{6B12FDC1-05BF-44A5-8A62-FD59CF0C0FBF}" srcOrd="0" destOrd="0" presId="urn:microsoft.com/office/officeart/2005/8/layout/vList2"/>
    <dgm:cxn modelId="{F1C95869-4690-4473-B098-DE8256905D5D}" type="presParOf" srcId="{95CE7728-867B-4ECE-9455-C95F0F80FB09}" destId="{14BC3E9C-CF96-4319-A4AA-0CA4C7BE92C6}" srcOrd="1" destOrd="0" presId="urn:microsoft.com/office/officeart/2005/8/layout/vList2"/>
    <dgm:cxn modelId="{7B21AA56-8F80-4E11-9DD7-C9EF946411A2}" type="presParOf" srcId="{95CE7728-867B-4ECE-9455-C95F0F80FB09}" destId="{CBC7013D-A9B2-4FE8-8D7A-09E2FF8B0B06}" srcOrd="2" destOrd="0" presId="urn:microsoft.com/office/officeart/2005/8/layout/vList2"/>
    <dgm:cxn modelId="{B24ED416-9734-44F2-8697-257FF873C754}" type="presParOf" srcId="{95CE7728-867B-4ECE-9455-C95F0F80FB09}" destId="{6532C587-A084-4449-99AB-384B61D33179}" srcOrd="3" destOrd="0" presId="urn:microsoft.com/office/officeart/2005/8/layout/vList2"/>
    <dgm:cxn modelId="{31A46B0B-CE33-4A32-B0D6-AB85B4BAAD71}" type="presParOf" srcId="{95CE7728-867B-4ECE-9455-C95F0F80FB09}" destId="{6E4AC825-FD9A-4240-862C-B0A1ACCF018C}" srcOrd="4" destOrd="0" presId="urn:microsoft.com/office/officeart/2005/8/layout/vList2"/>
    <dgm:cxn modelId="{60DB35AD-595D-4487-934E-70134A9CF8C7}" type="presParOf" srcId="{95CE7728-867B-4ECE-9455-C95F0F80FB09}" destId="{4E18000C-2916-4D9B-8A69-A0C40436D21F}" srcOrd="5" destOrd="0" presId="urn:microsoft.com/office/officeart/2005/8/layout/vList2"/>
    <dgm:cxn modelId="{424D76D8-C554-4A21-848E-BE395034D82D}" type="presParOf" srcId="{95CE7728-867B-4ECE-9455-C95F0F80FB09}" destId="{B2D095F4-5C03-4432-9F2A-04E54A7DC0AA}" srcOrd="6" destOrd="0" presId="urn:microsoft.com/office/officeart/2005/8/layout/vList2"/>
    <dgm:cxn modelId="{30E2AE80-D87B-4DA0-B148-59BA9AA2F8FB}" type="presParOf" srcId="{95CE7728-867B-4ECE-9455-C95F0F80FB09}" destId="{DED1E2D0-5684-412A-9A72-DE8430BCE659}" srcOrd="7" destOrd="0" presId="urn:microsoft.com/office/officeart/2005/8/layout/vList2"/>
    <dgm:cxn modelId="{E6356E09-8448-4CA6-837B-E347E61BFF60}" type="presParOf" srcId="{95CE7728-867B-4ECE-9455-C95F0F80FB09}" destId="{62F90D0F-69F1-4D96-866B-45F0D102DA50}" srcOrd="8" destOrd="0" presId="urn:microsoft.com/office/officeart/2005/8/layout/vList2"/>
    <dgm:cxn modelId="{B17F0270-27D6-4212-A580-97119DF8B0E5}" type="presParOf" srcId="{95CE7728-867B-4ECE-9455-C95F0F80FB09}" destId="{878F0777-B7CA-45B0-9FA1-3A4EE8CB5EB2}" srcOrd="9" destOrd="0" presId="urn:microsoft.com/office/officeart/2005/8/layout/vList2"/>
    <dgm:cxn modelId="{A48A904A-9F87-43C2-B5DB-C37DCCF64AD0}" type="presParOf" srcId="{95CE7728-867B-4ECE-9455-C95F0F80FB09}" destId="{0153DAEE-0BA7-48F8-BF07-66D7B8FDC5A1}" srcOrd="10" destOrd="0" presId="urn:microsoft.com/office/officeart/2005/8/layout/vList2"/>
    <dgm:cxn modelId="{44D88DFE-514A-4612-A84A-690EC4E29643}" type="presParOf" srcId="{95CE7728-867B-4ECE-9455-C95F0F80FB09}" destId="{33555411-3098-4235-86F0-D2F11031B164}" srcOrd="11" destOrd="0" presId="urn:microsoft.com/office/officeart/2005/8/layout/vList2"/>
    <dgm:cxn modelId="{8496FE46-D67D-435E-AF41-114534DF88EB}" type="presParOf" srcId="{95CE7728-867B-4ECE-9455-C95F0F80FB09}" destId="{12488279-C956-4B51-B8E1-852733405EEF}" srcOrd="12" destOrd="0" presId="urn:microsoft.com/office/officeart/2005/8/layout/vList2"/>
    <dgm:cxn modelId="{3155AF0B-6944-4BE5-9FC8-CA140C3958F1}" type="presParOf" srcId="{95CE7728-867B-4ECE-9455-C95F0F80FB09}" destId="{D22887F6-DD44-4E81-BA64-EE07E8310A37}" srcOrd="13" destOrd="0" presId="urn:microsoft.com/office/officeart/2005/8/layout/vList2"/>
    <dgm:cxn modelId="{9FD85D34-08FD-4A74-B912-66E0C54805DA}" type="presParOf" srcId="{95CE7728-867B-4ECE-9455-C95F0F80FB09}" destId="{DD9E4D92-2729-4B82-8081-EE015E2E8F53}" srcOrd="14" destOrd="0" presId="urn:microsoft.com/office/officeart/2005/8/layout/vList2"/>
    <dgm:cxn modelId="{FCBB108D-414F-4CC8-A5CF-514092E8FE1F}" type="presParOf" srcId="{95CE7728-867B-4ECE-9455-C95F0F80FB09}" destId="{09789C20-A061-4F99-BE9F-6BE97E0D8830}" srcOrd="15" destOrd="0" presId="urn:microsoft.com/office/officeart/2005/8/layout/vList2"/>
    <dgm:cxn modelId="{DDAF7D3C-EFD7-4DB2-BC68-987461309181}" type="presParOf" srcId="{95CE7728-867B-4ECE-9455-C95F0F80FB09}" destId="{0C5AAA6B-660C-4F06-AF28-5C7333B561B9}" srcOrd="16" destOrd="0" presId="urn:microsoft.com/office/officeart/2005/8/layout/vList2"/>
    <dgm:cxn modelId="{51F92E83-2A37-4A11-91AC-54FD1B2DDB33}" type="presParOf" srcId="{95CE7728-867B-4ECE-9455-C95F0F80FB09}" destId="{B1C10356-3AB6-4F01-B949-5BC079008B0A}" srcOrd="17" destOrd="0" presId="urn:microsoft.com/office/officeart/2005/8/layout/vList2"/>
    <dgm:cxn modelId="{BFB17D45-DEC8-45A1-9C23-7382FF244D6A}" type="presParOf" srcId="{95CE7728-867B-4ECE-9455-C95F0F80FB09}" destId="{9EE4D62B-FB59-4D1D-B113-28A7D1FBF94B}" srcOrd="1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14097CA-4C81-45F4-AE91-78AC6F997820}"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E9646E8D-2675-4446-9DB5-9FEA957A0608}">
      <dgm:prSet/>
      <dgm:spPr/>
      <dgm:t>
        <a:bodyPr/>
        <a:lstStyle/>
        <a:p>
          <a:r>
            <a:rPr lang="en-IN" b="0" i="0" baseline="0"/>
            <a:t>It facilitates the horizontal movement of employees to widen their knowledge and </a:t>
          </a:r>
          <a:r>
            <a:rPr lang="en-US" b="0" i="0" baseline="0"/>
            <a:t>varied skills.</a:t>
          </a:r>
          <a:endParaRPr lang="en-US"/>
        </a:p>
      </dgm:t>
    </dgm:pt>
    <dgm:pt modelId="{43DF2C79-7569-415D-83F0-383FBDD6A0E6}" type="parTrans" cxnId="{C040730F-EEB4-466A-8246-F020218FDD7E}">
      <dgm:prSet/>
      <dgm:spPr/>
      <dgm:t>
        <a:bodyPr/>
        <a:lstStyle/>
        <a:p>
          <a:endParaRPr lang="en-US"/>
        </a:p>
      </dgm:t>
    </dgm:pt>
    <dgm:pt modelId="{C71DA392-DEBD-4191-982D-11C639E9990A}" type="sibTrans" cxnId="{C040730F-EEB4-466A-8246-F020218FDD7E}">
      <dgm:prSet/>
      <dgm:spPr/>
      <dgm:t>
        <a:bodyPr/>
        <a:lstStyle/>
        <a:p>
          <a:endParaRPr lang="en-US"/>
        </a:p>
      </dgm:t>
    </dgm:pt>
    <dgm:pt modelId="{6087ABC7-50D9-4D6F-9727-D9278D7F911D}">
      <dgm:prSet/>
      <dgm:spPr/>
      <dgm:t>
        <a:bodyPr/>
        <a:lstStyle/>
        <a:p>
          <a:r>
            <a:rPr lang="en-IN" b="0" i="0" baseline="0"/>
            <a:t>It enables the organization to identify the skill deficit and training requirements of its </a:t>
          </a:r>
          <a:r>
            <a:rPr lang="en-US" b="0" i="0" baseline="0"/>
            <a:t>employees.</a:t>
          </a:r>
          <a:endParaRPr lang="en-US"/>
        </a:p>
      </dgm:t>
    </dgm:pt>
    <dgm:pt modelId="{77FFD418-2C85-4C10-B6D0-5AB1474FA6B2}" type="parTrans" cxnId="{E2957C4A-0DE8-4859-8631-9AFA7735048E}">
      <dgm:prSet/>
      <dgm:spPr/>
      <dgm:t>
        <a:bodyPr/>
        <a:lstStyle/>
        <a:p>
          <a:endParaRPr lang="en-US"/>
        </a:p>
      </dgm:t>
    </dgm:pt>
    <dgm:pt modelId="{50C146E9-D80E-4E69-B671-D0A3AD726EA8}" type="sibTrans" cxnId="{E2957C4A-0DE8-4859-8631-9AFA7735048E}">
      <dgm:prSet/>
      <dgm:spPr/>
      <dgm:t>
        <a:bodyPr/>
        <a:lstStyle/>
        <a:p>
          <a:endParaRPr lang="en-US"/>
        </a:p>
      </dgm:t>
    </dgm:pt>
    <dgm:pt modelId="{CCFCA670-3EDA-419B-9F03-57D3C162BBF0}">
      <dgm:prSet/>
      <dgm:spPr/>
      <dgm:t>
        <a:bodyPr/>
        <a:lstStyle/>
        <a:p>
          <a:r>
            <a:rPr lang="en-IN" b="0" i="0" baseline="0"/>
            <a:t>It enhances the interest and satisfaction of the employees in the performance of </a:t>
          </a:r>
          <a:r>
            <a:rPr lang="en-US" b="0" i="0" baseline="0"/>
            <a:t>the job.</a:t>
          </a:r>
          <a:endParaRPr lang="en-US"/>
        </a:p>
      </dgm:t>
    </dgm:pt>
    <dgm:pt modelId="{367F6ADC-E23F-462D-96C2-0A51A3FFA855}" type="parTrans" cxnId="{78BEBA39-B09A-461A-B378-2A53F263A8F7}">
      <dgm:prSet/>
      <dgm:spPr/>
      <dgm:t>
        <a:bodyPr/>
        <a:lstStyle/>
        <a:p>
          <a:endParaRPr lang="en-US"/>
        </a:p>
      </dgm:t>
    </dgm:pt>
    <dgm:pt modelId="{53B42622-DC89-4975-B3D7-711ED1C0001B}" type="sibTrans" cxnId="{78BEBA39-B09A-461A-B378-2A53F263A8F7}">
      <dgm:prSet/>
      <dgm:spPr/>
      <dgm:t>
        <a:bodyPr/>
        <a:lstStyle/>
        <a:p>
          <a:endParaRPr lang="en-US"/>
        </a:p>
      </dgm:t>
    </dgm:pt>
    <dgm:pt modelId="{9C94462A-90C4-44B0-B488-B3700D46E8FC}">
      <dgm:prSet/>
      <dgm:spPr/>
      <dgm:t>
        <a:bodyPr/>
        <a:lstStyle/>
        <a:p>
          <a:r>
            <a:rPr lang="en-IN" b="0" i="0" baseline="0"/>
            <a:t>It reduces or eliminates the boredom associated with the performance of the same job </a:t>
          </a:r>
          <a:r>
            <a:rPr lang="en-US" b="0" i="0" baseline="0"/>
            <a:t>for longer periods.</a:t>
          </a:r>
          <a:endParaRPr lang="en-US"/>
        </a:p>
      </dgm:t>
    </dgm:pt>
    <dgm:pt modelId="{7DBE5A7B-AF95-4FE4-BD97-BE5C040ED392}" type="parTrans" cxnId="{FC73755F-1F6F-47FD-93A0-D06487F05332}">
      <dgm:prSet/>
      <dgm:spPr/>
      <dgm:t>
        <a:bodyPr/>
        <a:lstStyle/>
        <a:p>
          <a:endParaRPr lang="en-US"/>
        </a:p>
      </dgm:t>
    </dgm:pt>
    <dgm:pt modelId="{50251B32-59FF-4CCD-8F7B-75CBF93C3511}" type="sibTrans" cxnId="{FC73755F-1F6F-47FD-93A0-D06487F05332}">
      <dgm:prSet/>
      <dgm:spPr/>
      <dgm:t>
        <a:bodyPr/>
        <a:lstStyle/>
        <a:p>
          <a:endParaRPr lang="en-US"/>
        </a:p>
      </dgm:t>
    </dgm:pt>
    <dgm:pt modelId="{87A165E4-DA25-4EBF-AB59-8050F5F1570F}">
      <dgm:prSet/>
      <dgm:spPr/>
      <dgm:t>
        <a:bodyPr/>
        <a:lstStyle/>
        <a:p>
          <a:r>
            <a:rPr lang="en-IN" b="0" i="0" baseline="0"/>
            <a:t>It helps in the identification of the latent talents of the employees and also in finalizing the career growth plan of each employee.</a:t>
          </a:r>
          <a:endParaRPr lang="en-US"/>
        </a:p>
      </dgm:t>
    </dgm:pt>
    <dgm:pt modelId="{1951CB31-7244-4D71-A902-CAF456455C53}" type="parTrans" cxnId="{C0A3EB6A-B2DC-478F-BD7A-8283272B1113}">
      <dgm:prSet/>
      <dgm:spPr/>
      <dgm:t>
        <a:bodyPr/>
        <a:lstStyle/>
        <a:p>
          <a:endParaRPr lang="en-US"/>
        </a:p>
      </dgm:t>
    </dgm:pt>
    <dgm:pt modelId="{8D330A86-5E7E-49E8-BA31-947DD1DF0192}" type="sibTrans" cxnId="{C0A3EB6A-B2DC-478F-BD7A-8283272B1113}">
      <dgm:prSet/>
      <dgm:spPr/>
      <dgm:t>
        <a:bodyPr/>
        <a:lstStyle/>
        <a:p>
          <a:endParaRPr lang="en-US"/>
        </a:p>
      </dgm:t>
    </dgm:pt>
    <dgm:pt modelId="{C173403A-0CC5-4CB1-B728-AE1CB00B38A7}" type="pres">
      <dgm:prSet presAssocID="{014097CA-4C81-45F4-AE91-78AC6F997820}" presName="diagram" presStyleCnt="0">
        <dgm:presLayoutVars>
          <dgm:dir/>
          <dgm:resizeHandles val="exact"/>
        </dgm:presLayoutVars>
      </dgm:prSet>
      <dgm:spPr/>
    </dgm:pt>
    <dgm:pt modelId="{8A515846-1D1F-4FBF-B2A7-24D9BD120C4C}" type="pres">
      <dgm:prSet presAssocID="{E9646E8D-2675-4446-9DB5-9FEA957A0608}" presName="node" presStyleLbl="node1" presStyleIdx="0" presStyleCnt="5">
        <dgm:presLayoutVars>
          <dgm:bulletEnabled val="1"/>
        </dgm:presLayoutVars>
      </dgm:prSet>
      <dgm:spPr/>
    </dgm:pt>
    <dgm:pt modelId="{F0E64C6F-AA9A-442E-90AE-9C05F2AF1FEB}" type="pres">
      <dgm:prSet presAssocID="{C71DA392-DEBD-4191-982D-11C639E9990A}" presName="sibTrans" presStyleCnt="0"/>
      <dgm:spPr/>
    </dgm:pt>
    <dgm:pt modelId="{33B1ED0C-AA36-4596-8723-51B6035CB86A}" type="pres">
      <dgm:prSet presAssocID="{6087ABC7-50D9-4D6F-9727-D9278D7F911D}" presName="node" presStyleLbl="node1" presStyleIdx="1" presStyleCnt="5">
        <dgm:presLayoutVars>
          <dgm:bulletEnabled val="1"/>
        </dgm:presLayoutVars>
      </dgm:prSet>
      <dgm:spPr/>
    </dgm:pt>
    <dgm:pt modelId="{E4236DB1-6391-425C-8A61-95ED02BCC5FA}" type="pres">
      <dgm:prSet presAssocID="{50C146E9-D80E-4E69-B671-D0A3AD726EA8}" presName="sibTrans" presStyleCnt="0"/>
      <dgm:spPr/>
    </dgm:pt>
    <dgm:pt modelId="{AE281854-70BF-4201-B835-C2CB6447331C}" type="pres">
      <dgm:prSet presAssocID="{CCFCA670-3EDA-419B-9F03-57D3C162BBF0}" presName="node" presStyleLbl="node1" presStyleIdx="2" presStyleCnt="5">
        <dgm:presLayoutVars>
          <dgm:bulletEnabled val="1"/>
        </dgm:presLayoutVars>
      </dgm:prSet>
      <dgm:spPr/>
    </dgm:pt>
    <dgm:pt modelId="{910C1610-A482-49CF-AE5D-7523C1E0ECC6}" type="pres">
      <dgm:prSet presAssocID="{53B42622-DC89-4975-B3D7-711ED1C0001B}" presName="sibTrans" presStyleCnt="0"/>
      <dgm:spPr/>
    </dgm:pt>
    <dgm:pt modelId="{CFC4E636-4FE4-4BEC-89C9-B353F38350F8}" type="pres">
      <dgm:prSet presAssocID="{9C94462A-90C4-44B0-B488-B3700D46E8FC}" presName="node" presStyleLbl="node1" presStyleIdx="3" presStyleCnt="5">
        <dgm:presLayoutVars>
          <dgm:bulletEnabled val="1"/>
        </dgm:presLayoutVars>
      </dgm:prSet>
      <dgm:spPr/>
    </dgm:pt>
    <dgm:pt modelId="{44C48FC4-F3FC-4404-A094-93D3F68A7F9B}" type="pres">
      <dgm:prSet presAssocID="{50251B32-59FF-4CCD-8F7B-75CBF93C3511}" presName="sibTrans" presStyleCnt="0"/>
      <dgm:spPr/>
    </dgm:pt>
    <dgm:pt modelId="{D407ED3A-A133-49F5-96FD-E10B61A1A4C2}" type="pres">
      <dgm:prSet presAssocID="{87A165E4-DA25-4EBF-AB59-8050F5F1570F}" presName="node" presStyleLbl="node1" presStyleIdx="4" presStyleCnt="5">
        <dgm:presLayoutVars>
          <dgm:bulletEnabled val="1"/>
        </dgm:presLayoutVars>
      </dgm:prSet>
      <dgm:spPr/>
    </dgm:pt>
  </dgm:ptLst>
  <dgm:cxnLst>
    <dgm:cxn modelId="{C040730F-EEB4-466A-8246-F020218FDD7E}" srcId="{014097CA-4C81-45F4-AE91-78AC6F997820}" destId="{E9646E8D-2675-4446-9DB5-9FEA957A0608}" srcOrd="0" destOrd="0" parTransId="{43DF2C79-7569-415D-83F0-383FBDD6A0E6}" sibTransId="{C71DA392-DEBD-4191-982D-11C639E9990A}"/>
    <dgm:cxn modelId="{7CD96C36-81DC-43E9-8986-C002E4257903}" type="presOf" srcId="{E9646E8D-2675-4446-9DB5-9FEA957A0608}" destId="{8A515846-1D1F-4FBF-B2A7-24D9BD120C4C}" srcOrd="0" destOrd="0" presId="urn:microsoft.com/office/officeart/2005/8/layout/default"/>
    <dgm:cxn modelId="{78BEBA39-B09A-461A-B378-2A53F263A8F7}" srcId="{014097CA-4C81-45F4-AE91-78AC6F997820}" destId="{CCFCA670-3EDA-419B-9F03-57D3C162BBF0}" srcOrd="2" destOrd="0" parTransId="{367F6ADC-E23F-462D-96C2-0A51A3FFA855}" sibTransId="{53B42622-DC89-4975-B3D7-711ED1C0001B}"/>
    <dgm:cxn modelId="{FC73755F-1F6F-47FD-93A0-D06487F05332}" srcId="{014097CA-4C81-45F4-AE91-78AC6F997820}" destId="{9C94462A-90C4-44B0-B488-B3700D46E8FC}" srcOrd="3" destOrd="0" parTransId="{7DBE5A7B-AF95-4FE4-BD97-BE5C040ED392}" sibTransId="{50251B32-59FF-4CCD-8F7B-75CBF93C3511}"/>
    <dgm:cxn modelId="{E2957C4A-0DE8-4859-8631-9AFA7735048E}" srcId="{014097CA-4C81-45F4-AE91-78AC6F997820}" destId="{6087ABC7-50D9-4D6F-9727-D9278D7F911D}" srcOrd="1" destOrd="0" parTransId="{77FFD418-2C85-4C10-B6D0-5AB1474FA6B2}" sibTransId="{50C146E9-D80E-4E69-B671-D0A3AD726EA8}"/>
    <dgm:cxn modelId="{C0A3EB6A-B2DC-478F-BD7A-8283272B1113}" srcId="{014097CA-4C81-45F4-AE91-78AC6F997820}" destId="{87A165E4-DA25-4EBF-AB59-8050F5F1570F}" srcOrd="4" destOrd="0" parTransId="{1951CB31-7244-4D71-A902-CAF456455C53}" sibTransId="{8D330A86-5E7E-49E8-BA31-947DD1DF0192}"/>
    <dgm:cxn modelId="{01B71D70-B5C2-4078-9848-755491B54AAA}" type="presOf" srcId="{87A165E4-DA25-4EBF-AB59-8050F5F1570F}" destId="{D407ED3A-A133-49F5-96FD-E10B61A1A4C2}" srcOrd="0" destOrd="0" presId="urn:microsoft.com/office/officeart/2005/8/layout/default"/>
    <dgm:cxn modelId="{76355E80-802B-4FBB-84FB-B299032F020C}" type="presOf" srcId="{014097CA-4C81-45F4-AE91-78AC6F997820}" destId="{C173403A-0CC5-4CB1-B728-AE1CB00B38A7}" srcOrd="0" destOrd="0" presId="urn:microsoft.com/office/officeart/2005/8/layout/default"/>
    <dgm:cxn modelId="{D4043FA6-0908-4D02-B702-299F7943D34A}" type="presOf" srcId="{6087ABC7-50D9-4D6F-9727-D9278D7F911D}" destId="{33B1ED0C-AA36-4596-8723-51B6035CB86A}" srcOrd="0" destOrd="0" presId="urn:microsoft.com/office/officeart/2005/8/layout/default"/>
    <dgm:cxn modelId="{AF9C4AC6-BCE1-4B42-A0EE-76B3D76DDEDA}" type="presOf" srcId="{9C94462A-90C4-44B0-B488-B3700D46E8FC}" destId="{CFC4E636-4FE4-4BEC-89C9-B353F38350F8}" srcOrd="0" destOrd="0" presId="urn:microsoft.com/office/officeart/2005/8/layout/default"/>
    <dgm:cxn modelId="{F75431E5-F9FF-43BF-AAB4-5851EDB4C244}" type="presOf" srcId="{CCFCA670-3EDA-419B-9F03-57D3C162BBF0}" destId="{AE281854-70BF-4201-B835-C2CB6447331C}" srcOrd="0" destOrd="0" presId="urn:microsoft.com/office/officeart/2005/8/layout/default"/>
    <dgm:cxn modelId="{4157768F-EAAC-4C7C-8ED5-5D5D7CB921AA}" type="presParOf" srcId="{C173403A-0CC5-4CB1-B728-AE1CB00B38A7}" destId="{8A515846-1D1F-4FBF-B2A7-24D9BD120C4C}" srcOrd="0" destOrd="0" presId="urn:microsoft.com/office/officeart/2005/8/layout/default"/>
    <dgm:cxn modelId="{9196F9D3-2914-4719-B39F-7D95930E3487}" type="presParOf" srcId="{C173403A-0CC5-4CB1-B728-AE1CB00B38A7}" destId="{F0E64C6F-AA9A-442E-90AE-9C05F2AF1FEB}" srcOrd="1" destOrd="0" presId="urn:microsoft.com/office/officeart/2005/8/layout/default"/>
    <dgm:cxn modelId="{6E1BB32B-BF9D-4845-B9D1-BE638CFE353E}" type="presParOf" srcId="{C173403A-0CC5-4CB1-B728-AE1CB00B38A7}" destId="{33B1ED0C-AA36-4596-8723-51B6035CB86A}" srcOrd="2" destOrd="0" presId="urn:microsoft.com/office/officeart/2005/8/layout/default"/>
    <dgm:cxn modelId="{8DFB65B1-522A-493D-B257-A63E971DA22B}" type="presParOf" srcId="{C173403A-0CC5-4CB1-B728-AE1CB00B38A7}" destId="{E4236DB1-6391-425C-8A61-95ED02BCC5FA}" srcOrd="3" destOrd="0" presId="urn:microsoft.com/office/officeart/2005/8/layout/default"/>
    <dgm:cxn modelId="{A2E2D9F0-6860-4935-A788-8F3F9A40D5B8}" type="presParOf" srcId="{C173403A-0CC5-4CB1-B728-AE1CB00B38A7}" destId="{AE281854-70BF-4201-B835-C2CB6447331C}" srcOrd="4" destOrd="0" presId="urn:microsoft.com/office/officeart/2005/8/layout/default"/>
    <dgm:cxn modelId="{2F5AF9AF-BD22-4919-B9BB-B5DB9A493540}" type="presParOf" srcId="{C173403A-0CC5-4CB1-B728-AE1CB00B38A7}" destId="{910C1610-A482-49CF-AE5D-7523C1E0ECC6}" srcOrd="5" destOrd="0" presId="urn:microsoft.com/office/officeart/2005/8/layout/default"/>
    <dgm:cxn modelId="{C6FB0B61-E653-4C3D-B712-09381E48D133}" type="presParOf" srcId="{C173403A-0CC5-4CB1-B728-AE1CB00B38A7}" destId="{CFC4E636-4FE4-4BEC-89C9-B353F38350F8}" srcOrd="6" destOrd="0" presId="urn:microsoft.com/office/officeart/2005/8/layout/default"/>
    <dgm:cxn modelId="{95EE9BFB-D6EC-47D0-99E9-EAA010087958}" type="presParOf" srcId="{C173403A-0CC5-4CB1-B728-AE1CB00B38A7}" destId="{44C48FC4-F3FC-4404-A094-93D3F68A7F9B}" srcOrd="7" destOrd="0" presId="urn:microsoft.com/office/officeart/2005/8/layout/default"/>
    <dgm:cxn modelId="{37144AF7-19EE-434F-8024-F0214FEA8CF5}" type="presParOf" srcId="{C173403A-0CC5-4CB1-B728-AE1CB00B38A7}" destId="{D407ED3A-A133-49F5-96FD-E10B61A1A4C2}"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F260403-3F52-4176-9D42-355D2DE7BB7F}"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AAA1C780-EE27-4BB1-981B-28E6334D441D}">
      <dgm:prSet/>
      <dgm:spPr/>
      <dgm:t>
        <a:bodyPr/>
        <a:lstStyle/>
        <a:p>
          <a:r>
            <a:rPr lang="en-US" b="1" i="0" baseline="0"/>
            <a:t>E-commuting</a:t>
          </a:r>
          <a:endParaRPr lang="en-US"/>
        </a:p>
      </dgm:t>
    </dgm:pt>
    <dgm:pt modelId="{DB819194-0CA6-43C9-BAEC-2EE70FEA87E0}" type="parTrans" cxnId="{05D18E22-B266-4851-B6CB-CC1F4B1CAB2D}">
      <dgm:prSet/>
      <dgm:spPr/>
      <dgm:t>
        <a:bodyPr/>
        <a:lstStyle/>
        <a:p>
          <a:endParaRPr lang="en-US"/>
        </a:p>
      </dgm:t>
    </dgm:pt>
    <dgm:pt modelId="{5481A674-F0D4-498F-B13C-EEDC47AB9D39}" type="sibTrans" cxnId="{05D18E22-B266-4851-B6CB-CC1F4B1CAB2D}">
      <dgm:prSet/>
      <dgm:spPr/>
      <dgm:t>
        <a:bodyPr/>
        <a:lstStyle/>
        <a:p>
          <a:endParaRPr lang="en-US"/>
        </a:p>
      </dgm:t>
    </dgm:pt>
    <dgm:pt modelId="{7F3C5054-B4F3-4335-BB1C-AF461DE69846}">
      <dgm:prSet/>
      <dgm:spPr/>
      <dgm:t>
        <a:bodyPr/>
        <a:lstStyle/>
        <a:p>
          <a:r>
            <a:rPr lang="en-IN" b="0" i="0" baseline="0"/>
            <a:t>E-commuting (also called telecommuting) is a kind of work system in which the distance barrier is overcome by means of telecommunication. It facilitates the employees to perform their jobs without being present in office. It is a facility provided to a select number of employees. They may work from home for a relatively longer period of time. For instance, e-commuting can be extended to employees who are pregnant, sick or on long tour. Several software companies find it convenient and feasible to offer this facility to their employees. Companies are reaping several benefits from their e-commuting policies and practices. Some of these are enhanced productivity, reduced absenteeism and attrition, economy in operations and, above all, high job satisfaction and commitment.</a:t>
          </a:r>
          <a:endParaRPr lang="en-US"/>
        </a:p>
      </dgm:t>
    </dgm:pt>
    <dgm:pt modelId="{ABED4AE1-17FF-4977-8EA3-D254FE6BF403}" type="parTrans" cxnId="{55F1457A-CCD3-48B7-A736-110729790BEE}">
      <dgm:prSet/>
      <dgm:spPr/>
      <dgm:t>
        <a:bodyPr/>
        <a:lstStyle/>
        <a:p>
          <a:endParaRPr lang="en-US"/>
        </a:p>
      </dgm:t>
    </dgm:pt>
    <dgm:pt modelId="{F6F956AE-784B-44F5-9FDB-1B0DCE04B666}" type="sibTrans" cxnId="{55F1457A-CCD3-48B7-A736-110729790BEE}">
      <dgm:prSet/>
      <dgm:spPr/>
      <dgm:t>
        <a:bodyPr/>
        <a:lstStyle/>
        <a:p>
          <a:endParaRPr lang="en-US"/>
        </a:p>
      </dgm:t>
    </dgm:pt>
    <dgm:pt modelId="{8A144FCD-98C5-48C2-BC5A-CF860EF3964E}">
      <dgm:prSet/>
      <dgm:spPr/>
      <dgm:t>
        <a:bodyPr/>
        <a:lstStyle/>
        <a:p>
          <a:r>
            <a:rPr lang="en-US" b="1" i="0" baseline="0"/>
            <a:t>Flexitime Work</a:t>
          </a:r>
          <a:endParaRPr lang="en-US"/>
        </a:p>
      </dgm:t>
    </dgm:pt>
    <dgm:pt modelId="{6CADC29B-3C22-48B4-B16D-77D1CA7CC75B}" type="parTrans" cxnId="{EFAEBA41-95F1-4680-8AA6-20AEBC70E3C4}">
      <dgm:prSet/>
      <dgm:spPr/>
      <dgm:t>
        <a:bodyPr/>
        <a:lstStyle/>
        <a:p>
          <a:endParaRPr lang="en-US"/>
        </a:p>
      </dgm:t>
    </dgm:pt>
    <dgm:pt modelId="{591D18B3-F756-441F-BBC7-C35DD3E77D29}" type="sibTrans" cxnId="{EFAEBA41-95F1-4680-8AA6-20AEBC70E3C4}">
      <dgm:prSet/>
      <dgm:spPr/>
      <dgm:t>
        <a:bodyPr/>
        <a:lstStyle/>
        <a:p>
          <a:endParaRPr lang="en-US"/>
        </a:p>
      </dgm:t>
    </dgm:pt>
    <dgm:pt modelId="{FE6FD465-D2D8-4270-A9EE-DD27934B8513}">
      <dgm:prSet/>
      <dgm:spPr/>
      <dgm:t>
        <a:bodyPr/>
        <a:lstStyle/>
        <a:p>
          <a:r>
            <a:rPr lang="en-IN" b="0" i="0" baseline="0"/>
            <a:t>Flexitime work is another alternative work practice followed by organizations to achieve better cooperation from employees and to ensure enhanced motivation and commitment. The flexitime scheme is actually a work design in which employees are allowed to work </a:t>
          </a:r>
          <a:r>
            <a:rPr lang="en-US" b="0" i="0" baseline="0"/>
            <a:t>during pre-determined work hours.</a:t>
          </a:r>
          <a:endParaRPr lang="en-US"/>
        </a:p>
      </dgm:t>
    </dgm:pt>
    <dgm:pt modelId="{6760B17C-03F0-4FCC-A829-684ADF132161}" type="parTrans" cxnId="{911D6C1E-D9B7-47E6-B148-77C0B9A9F94D}">
      <dgm:prSet/>
      <dgm:spPr/>
      <dgm:t>
        <a:bodyPr/>
        <a:lstStyle/>
        <a:p>
          <a:endParaRPr lang="en-US"/>
        </a:p>
      </dgm:t>
    </dgm:pt>
    <dgm:pt modelId="{6C72752F-E158-436B-9E22-F449BD64EF89}" type="sibTrans" cxnId="{911D6C1E-D9B7-47E6-B148-77C0B9A9F94D}">
      <dgm:prSet/>
      <dgm:spPr/>
      <dgm:t>
        <a:bodyPr/>
        <a:lstStyle/>
        <a:p>
          <a:endParaRPr lang="en-US"/>
        </a:p>
      </dgm:t>
    </dgm:pt>
    <dgm:pt modelId="{3C0BE313-74DC-46F8-B638-E8A1947BCA13}" type="pres">
      <dgm:prSet presAssocID="{DF260403-3F52-4176-9D42-355D2DE7BB7F}" presName="linear" presStyleCnt="0">
        <dgm:presLayoutVars>
          <dgm:animLvl val="lvl"/>
          <dgm:resizeHandles val="exact"/>
        </dgm:presLayoutVars>
      </dgm:prSet>
      <dgm:spPr/>
    </dgm:pt>
    <dgm:pt modelId="{0E5B4261-D28A-45A6-B4E1-B6A2C9FE9515}" type="pres">
      <dgm:prSet presAssocID="{AAA1C780-EE27-4BB1-981B-28E6334D441D}" presName="parentText" presStyleLbl="node1" presStyleIdx="0" presStyleCnt="2">
        <dgm:presLayoutVars>
          <dgm:chMax val="0"/>
          <dgm:bulletEnabled val="1"/>
        </dgm:presLayoutVars>
      </dgm:prSet>
      <dgm:spPr/>
    </dgm:pt>
    <dgm:pt modelId="{BBCE340A-9854-4681-9888-0DB465D2FF67}" type="pres">
      <dgm:prSet presAssocID="{AAA1C780-EE27-4BB1-981B-28E6334D441D}" presName="childText" presStyleLbl="revTx" presStyleIdx="0" presStyleCnt="2">
        <dgm:presLayoutVars>
          <dgm:bulletEnabled val="1"/>
        </dgm:presLayoutVars>
      </dgm:prSet>
      <dgm:spPr/>
    </dgm:pt>
    <dgm:pt modelId="{68F3DAE1-E6A4-40D9-BFA7-F33969908AFB}" type="pres">
      <dgm:prSet presAssocID="{8A144FCD-98C5-48C2-BC5A-CF860EF3964E}" presName="parentText" presStyleLbl="node1" presStyleIdx="1" presStyleCnt="2">
        <dgm:presLayoutVars>
          <dgm:chMax val="0"/>
          <dgm:bulletEnabled val="1"/>
        </dgm:presLayoutVars>
      </dgm:prSet>
      <dgm:spPr/>
    </dgm:pt>
    <dgm:pt modelId="{EE0988C6-569A-4F2A-9947-07DB0D0FC0F6}" type="pres">
      <dgm:prSet presAssocID="{8A144FCD-98C5-48C2-BC5A-CF860EF3964E}" presName="childText" presStyleLbl="revTx" presStyleIdx="1" presStyleCnt="2">
        <dgm:presLayoutVars>
          <dgm:bulletEnabled val="1"/>
        </dgm:presLayoutVars>
      </dgm:prSet>
      <dgm:spPr/>
    </dgm:pt>
  </dgm:ptLst>
  <dgm:cxnLst>
    <dgm:cxn modelId="{D2FB1F1B-6902-4707-B82F-57C3386598F1}" type="presOf" srcId="{8A144FCD-98C5-48C2-BC5A-CF860EF3964E}" destId="{68F3DAE1-E6A4-40D9-BFA7-F33969908AFB}" srcOrd="0" destOrd="0" presId="urn:microsoft.com/office/officeart/2005/8/layout/vList2"/>
    <dgm:cxn modelId="{911D6C1E-D9B7-47E6-B148-77C0B9A9F94D}" srcId="{8A144FCD-98C5-48C2-BC5A-CF860EF3964E}" destId="{FE6FD465-D2D8-4270-A9EE-DD27934B8513}" srcOrd="0" destOrd="0" parTransId="{6760B17C-03F0-4FCC-A829-684ADF132161}" sibTransId="{6C72752F-E158-436B-9E22-F449BD64EF89}"/>
    <dgm:cxn modelId="{05D18E22-B266-4851-B6CB-CC1F4B1CAB2D}" srcId="{DF260403-3F52-4176-9D42-355D2DE7BB7F}" destId="{AAA1C780-EE27-4BB1-981B-28E6334D441D}" srcOrd="0" destOrd="0" parTransId="{DB819194-0CA6-43C9-BAEC-2EE70FEA87E0}" sibTransId="{5481A674-F0D4-498F-B13C-EEDC47AB9D39}"/>
    <dgm:cxn modelId="{EFAEBA41-95F1-4680-8AA6-20AEBC70E3C4}" srcId="{DF260403-3F52-4176-9D42-355D2DE7BB7F}" destId="{8A144FCD-98C5-48C2-BC5A-CF860EF3964E}" srcOrd="1" destOrd="0" parTransId="{6CADC29B-3C22-48B4-B16D-77D1CA7CC75B}" sibTransId="{591D18B3-F756-441F-BBC7-C35DD3E77D29}"/>
    <dgm:cxn modelId="{DEDF1D4E-F03D-4A6E-863D-1AB79D82A186}" type="presOf" srcId="{FE6FD465-D2D8-4270-A9EE-DD27934B8513}" destId="{EE0988C6-569A-4F2A-9947-07DB0D0FC0F6}" srcOrd="0" destOrd="0" presId="urn:microsoft.com/office/officeart/2005/8/layout/vList2"/>
    <dgm:cxn modelId="{4B3E8559-E9A6-433C-AB6C-252060E6A6DA}" type="presOf" srcId="{7F3C5054-B4F3-4335-BB1C-AF461DE69846}" destId="{BBCE340A-9854-4681-9888-0DB465D2FF67}" srcOrd="0" destOrd="0" presId="urn:microsoft.com/office/officeart/2005/8/layout/vList2"/>
    <dgm:cxn modelId="{55F1457A-CCD3-48B7-A736-110729790BEE}" srcId="{AAA1C780-EE27-4BB1-981B-28E6334D441D}" destId="{7F3C5054-B4F3-4335-BB1C-AF461DE69846}" srcOrd="0" destOrd="0" parTransId="{ABED4AE1-17FF-4977-8EA3-D254FE6BF403}" sibTransId="{F6F956AE-784B-44F5-9FDB-1B0DCE04B666}"/>
    <dgm:cxn modelId="{F778F9AF-9826-4EF1-8606-43E8ECAA5598}" type="presOf" srcId="{DF260403-3F52-4176-9D42-355D2DE7BB7F}" destId="{3C0BE313-74DC-46F8-B638-E8A1947BCA13}" srcOrd="0" destOrd="0" presId="urn:microsoft.com/office/officeart/2005/8/layout/vList2"/>
    <dgm:cxn modelId="{2152F5C5-DD0C-4E26-A0D1-4E5AFFF5F829}" type="presOf" srcId="{AAA1C780-EE27-4BB1-981B-28E6334D441D}" destId="{0E5B4261-D28A-45A6-B4E1-B6A2C9FE9515}" srcOrd="0" destOrd="0" presId="urn:microsoft.com/office/officeart/2005/8/layout/vList2"/>
    <dgm:cxn modelId="{7999C81D-E2C0-4D78-9C7E-D11F2DA46FA6}" type="presParOf" srcId="{3C0BE313-74DC-46F8-B638-E8A1947BCA13}" destId="{0E5B4261-D28A-45A6-B4E1-B6A2C9FE9515}" srcOrd="0" destOrd="0" presId="urn:microsoft.com/office/officeart/2005/8/layout/vList2"/>
    <dgm:cxn modelId="{E4030A14-8194-4619-9C97-A3D6D9AADF76}" type="presParOf" srcId="{3C0BE313-74DC-46F8-B638-E8A1947BCA13}" destId="{BBCE340A-9854-4681-9888-0DB465D2FF67}" srcOrd="1" destOrd="0" presId="urn:microsoft.com/office/officeart/2005/8/layout/vList2"/>
    <dgm:cxn modelId="{03B6ACA3-672C-4A8A-929B-4ABE62704624}" type="presParOf" srcId="{3C0BE313-74DC-46F8-B638-E8A1947BCA13}" destId="{68F3DAE1-E6A4-40D9-BFA7-F33969908AFB}" srcOrd="2" destOrd="0" presId="urn:microsoft.com/office/officeart/2005/8/layout/vList2"/>
    <dgm:cxn modelId="{A708C187-FC60-446D-871E-5E90D64FFBF6}" type="presParOf" srcId="{3C0BE313-74DC-46F8-B638-E8A1947BCA13}" destId="{EE0988C6-569A-4F2A-9947-07DB0D0FC0F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3A973B-964C-4CCD-AFCC-38DA9C9F682C}">
      <dsp:nvSpPr>
        <dsp:cNvPr id="0" name=""/>
        <dsp:cNvSpPr/>
      </dsp:nvSpPr>
      <dsp:spPr>
        <a:xfrm>
          <a:off x="0" y="0"/>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47C733-691F-4CE8-BEEB-082D8079C047}">
      <dsp:nvSpPr>
        <dsp:cNvPr id="0" name=""/>
        <dsp:cNvSpPr/>
      </dsp:nvSpPr>
      <dsp:spPr>
        <a:xfrm>
          <a:off x="0" y="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IN" sz="1700" b="0" i="0" kern="1200" baseline="0"/>
            <a:t>Job analysis is an essential prerequisite for the effective management of the human resources of an organization. It is the process of gathering relevant information about a job. It actually specifies the tasks involved in a job and the factors that influence the performance of that job.</a:t>
          </a:r>
          <a:endParaRPr lang="en-US" sz="1700" kern="1200"/>
        </a:p>
      </dsp:txBody>
      <dsp:txXfrm>
        <a:off x="0" y="0"/>
        <a:ext cx="6900512" cy="1384035"/>
      </dsp:txXfrm>
    </dsp:sp>
    <dsp:sp modelId="{49CA7C35-D6A5-42C4-94FA-B39E834BD99F}">
      <dsp:nvSpPr>
        <dsp:cNvPr id="0" name=""/>
        <dsp:cNvSpPr/>
      </dsp:nvSpPr>
      <dsp:spPr>
        <a:xfrm>
          <a:off x="0" y="1384035"/>
          <a:ext cx="6900512"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E97A3F5-A8C8-4CF8-8E24-915076128049}">
      <dsp:nvSpPr>
        <dsp:cNvPr id="0" name=""/>
        <dsp:cNvSpPr/>
      </dsp:nvSpPr>
      <dsp:spPr>
        <a:xfrm>
          <a:off x="0" y="138403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IN" sz="1700" b="0" i="0" kern="1200" baseline="0"/>
            <a:t>As a process, it is capable of producing results with great practical relevance for human resource management. Job analysis has applications in almost all the HR activities of an organization.</a:t>
          </a:r>
          <a:endParaRPr lang="en-US" sz="1700" kern="1200"/>
        </a:p>
      </dsp:txBody>
      <dsp:txXfrm>
        <a:off x="0" y="1384035"/>
        <a:ext cx="6900512" cy="1384035"/>
      </dsp:txXfrm>
    </dsp:sp>
    <dsp:sp modelId="{57211A5D-74A6-4503-9D45-FD711EB998CE}">
      <dsp:nvSpPr>
        <dsp:cNvPr id="0" name=""/>
        <dsp:cNvSpPr/>
      </dsp:nvSpPr>
      <dsp:spPr>
        <a:xfrm>
          <a:off x="0" y="2768070"/>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C881B9-B08A-4630-8B44-D4E7E786A477}">
      <dsp:nvSpPr>
        <dsp:cNvPr id="0" name=""/>
        <dsp:cNvSpPr/>
      </dsp:nvSpPr>
      <dsp:spPr>
        <a:xfrm>
          <a:off x="0" y="276807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IN" sz="1700" b="0" i="0" kern="1200" baseline="0"/>
            <a:t>It acts as the basis for decisions involving human resource planning, recruitmentand selection, training and development, compensation fixation, job evaluation, performance evaluation, career management, and health and safety of employees. In reality, the job analysis process involves ascertaining what people do and understanding why and how they do it.</a:t>
          </a:r>
          <a:endParaRPr lang="en-US" sz="1700" kern="1200"/>
        </a:p>
      </dsp:txBody>
      <dsp:txXfrm>
        <a:off x="0" y="2768070"/>
        <a:ext cx="6900512" cy="1384035"/>
      </dsp:txXfrm>
    </dsp:sp>
    <dsp:sp modelId="{30D9196C-0F1F-4BEF-899C-7B71DFBE99FC}">
      <dsp:nvSpPr>
        <dsp:cNvPr id="0" name=""/>
        <dsp:cNvSpPr/>
      </dsp:nvSpPr>
      <dsp:spPr>
        <a:xfrm>
          <a:off x="0" y="4152105"/>
          <a:ext cx="6900512"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594E53-6E06-4D9A-8D6E-9C665E0618A4}">
      <dsp:nvSpPr>
        <dsp:cNvPr id="0" name=""/>
        <dsp:cNvSpPr/>
      </dsp:nvSpPr>
      <dsp:spPr>
        <a:xfrm>
          <a:off x="0" y="415210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IN" sz="1700" b="0" i="0" kern="1200" baseline="0"/>
            <a:t>This enables organizations not only in identifying the problems but also in developing their solutions. As such, the primary purpose of a job analysis is to provide solutions to virtually all employee-oriented problems in an organization</a:t>
          </a:r>
          <a:endParaRPr lang="en-US" sz="1700" kern="1200"/>
        </a:p>
      </dsp:txBody>
      <dsp:txXfrm>
        <a:off x="0" y="4152105"/>
        <a:ext cx="6900512" cy="13840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8C1CC6-844F-4A9C-99C0-CD668E8CC64E}">
      <dsp:nvSpPr>
        <dsp:cNvPr id="0" name=""/>
        <dsp:cNvSpPr/>
      </dsp:nvSpPr>
      <dsp:spPr>
        <a:xfrm>
          <a:off x="0" y="675"/>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7A69AF5-87D7-4DA1-8DA3-6EFF0E0BC336}">
      <dsp:nvSpPr>
        <dsp:cNvPr id="0" name=""/>
        <dsp:cNvSpPr/>
      </dsp:nvSpPr>
      <dsp:spPr>
        <a:xfrm>
          <a:off x="0" y="675"/>
          <a:ext cx="6900512"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i="0" kern="1200" baseline="0"/>
            <a:t>Job Evaluation</a:t>
          </a:r>
          <a:endParaRPr lang="en-US" sz="2500" kern="1200"/>
        </a:p>
      </dsp:txBody>
      <dsp:txXfrm>
        <a:off x="0" y="675"/>
        <a:ext cx="6900512" cy="553478"/>
      </dsp:txXfrm>
    </dsp:sp>
    <dsp:sp modelId="{CEE16EE0-EDB7-424C-92D8-75FEC6D28241}">
      <dsp:nvSpPr>
        <dsp:cNvPr id="0" name=""/>
        <dsp:cNvSpPr/>
      </dsp:nvSpPr>
      <dsp:spPr>
        <a:xfrm>
          <a:off x="0" y="554154"/>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06F859-1CE6-44DB-816F-32F9E364624F}">
      <dsp:nvSpPr>
        <dsp:cNvPr id="0" name=""/>
        <dsp:cNvSpPr/>
      </dsp:nvSpPr>
      <dsp:spPr>
        <a:xfrm>
          <a:off x="0" y="554154"/>
          <a:ext cx="6900512"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i="0" kern="1200" baseline="0"/>
            <a:t>Job Design and Redesign</a:t>
          </a:r>
          <a:endParaRPr lang="en-US" sz="2500" kern="1200"/>
        </a:p>
      </dsp:txBody>
      <dsp:txXfrm>
        <a:off x="0" y="554154"/>
        <a:ext cx="6900512" cy="553478"/>
      </dsp:txXfrm>
    </dsp:sp>
    <dsp:sp modelId="{395EE431-47D3-407D-9553-4749B347025A}">
      <dsp:nvSpPr>
        <dsp:cNvPr id="0" name=""/>
        <dsp:cNvSpPr/>
      </dsp:nvSpPr>
      <dsp:spPr>
        <a:xfrm>
          <a:off x="0" y="1107633"/>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41FE36-FE06-4781-833E-01A4EC12B13F}">
      <dsp:nvSpPr>
        <dsp:cNvPr id="0" name=""/>
        <dsp:cNvSpPr/>
      </dsp:nvSpPr>
      <dsp:spPr>
        <a:xfrm>
          <a:off x="0" y="1107633"/>
          <a:ext cx="6900512"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i="0" kern="1200" baseline="0"/>
            <a:t>Job Classification</a:t>
          </a:r>
          <a:endParaRPr lang="en-US" sz="2500" kern="1200"/>
        </a:p>
      </dsp:txBody>
      <dsp:txXfrm>
        <a:off x="0" y="1107633"/>
        <a:ext cx="6900512" cy="553478"/>
      </dsp:txXfrm>
    </dsp:sp>
    <dsp:sp modelId="{FBE45D1D-7BDA-4708-AC56-B16BDCB73765}">
      <dsp:nvSpPr>
        <dsp:cNvPr id="0" name=""/>
        <dsp:cNvSpPr/>
      </dsp:nvSpPr>
      <dsp:spPr>
        <a:xfrm>
          <a:off x="0" y="1661112"/>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F549106-7008-4BF5-89EF-40E4937F797B}">
      <dsp:nvSpPr>
        <dsp:cNvPr id="0" name=""/>
        <dsp:cNvSpPr/>
      </dsp:nvSpPr>
      <dsp:spPr>
        <a:xfrm>
          <a:off x="0" y="1661112"/>
          <a:ext cx="6900512"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IN" sz="2500" b="1" i="0" kern="1200" baseline="0"/>
            <a:t>Job Description and Job Specification</a:t>
          </a:r>
          <a:endParaRPr lang="en-US" sz="2500" kern="1200"/>
        </a:p>
      </dsp:txBody>
      <dsp:txXfrm>
        <a:off x="0" y="1661112"/>
        <a:ext cx="6900512" cy="553478"/>
      </dsp:txXfrm>
    </dsp:sp>
    <dsp:sp modelId="{B9424C4B-215F-43E6-B692-BF0C51D31A51}">
      <dsp:nvSpPr>
        <dsp:cNvPr id="0" name=""/>
        <dsp:cNvSpPr/>
      </dsp:nvSpPr>
      <dsp:spPr>
        <a:xfrm>
          <a:off x="0" y="2214591"/>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17FCB4-81BB-412E-B730-6A2FC901B7AD}">
      <dsp:nvSpPr>
        <dsp:cNvPr id="0" name=""/>
        <dsp:cNvSpPr/>
      </dsp:nvSpPr>
      <dsp:spPr>
        <a:xfrm>
          <a:off x="0" y="2214591"/>
          <a:ext cx="6900512"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i="0" kern="1200" baseline="0"/>
            <a:t>HR Planning</a:t>
          </a:r>
          <a:endParaRPr lang="en-US" sz="2500" kern="1200"/>
        </a:p>
      </dsp:txBody>
      <dsp:txXfrm>
        <a:off x="0" y="2214591"/>
        <a:ext cx="6900512" cy="553478"/>
      </dsp:txXfrm>
    </dsp:sp>
    <dsp:sp modelId="{7AD549FD-6F0B-4567-9B19-577729944C06}">
      <dsp:nvSpPr>
        <dsp:cNvPr id="0" name=""/>
        <dsp:cNvSpPr/>
      </dsp:nvSpPr>
      <dsp:spPr>
        <a:xfrm>
          <a:off x="0" y="2768070"/>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9C5726-453C-4444-897C-71258A762E27}">
      <dsp:nvSpPr>
        <dsp:cNvPr id="0" name=""/>
        <dsp:cNvSpPr/>
      </dsp:nvSpPr>
      <dsp:spPr>
        <a:xfrm>
          <a:off x="0" y="2768070"/>
          <a:ext cx="6900512"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i="0" kern="1200" baseline="0"/>
            <a:t>Recruitment and Selection</a:t>
          </a:r>
          <a:endParaRPr lang="en-US" sz="2500" kern="1200"/>
        </a:p>
      </dsp:txBody>
      <dsp:txXfrm>
        <a:off x="0" y="2768070"/>
        <a:ext cx="6900512" cy="553478"/>
      </dsp:txXfrm>
    </dsp:sp>
    <dsp:sp modelId="{29101600-7C67-4795-9071-BFE2EE1757DA}">
      <dsp:nvSpPr>
        <dsp:cNvPr id="0" name=""/>
        <dsp:cNvSpPr/>
      </dsp:nvSpPr>
      <dsp:spPr>
        <a:xfrm>
          <a:off x="0" y="3321549"/>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321E632-A1C8-44FB-B84D-7644368D9911}">
      <dsp:nvSpPr>
        <dsp:cNvPr id="0" name=""/>
        <dsp:cNvSpPr/>
      </dsp:nvSpPr>
      <dsp:spPr>
        <a:xfrm>
          <a:off x="0" y="3321549"/>
          <a:ext cx="6900512"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i="0" kern="1200" baseline="0"/>
            <a:t>Training and Development</a:t>
          </a:r>
          <a:endParaRPr lang="en-US" sz="2500" kern="1200"/>
        </a:p>
      </dsp:txBody>
      <dsp:txXfrm>
        <a:off x="0" y="3321549"/>
        <a:ext cx="6900512" cy="553478"/>
      </dsp:txXfrm>
    </dsp:sp>
    <dsp:sp modelId="{F06B0ED1-47F7-47C2-8698-909377E9F4D6}">
      <dsp:nvSpPr>
        <dsp:cNvPr id="0" name=""/>
        <dsp:cNvSpPr/>
      </dsp:nvSpPr>
      <dsp:spPr>
        <a:xfrm>
          <a:off x="0" y="3875028"/>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6FF0EE-8798-4EBE-9674-A89B5FBEEA8B}">
      <dsp:nvSpPr>
        <dsp:cNvPr id="0" name=""/>
        <dsp:cNvSpPr/>
      </dsp:nvSpPr>
      <dsp:spPr>
        <a:xfrm>
          <a:off x="0" y="3875028"/>
          <a:ext cx="6900512"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i="0" kern="1200" baseline="0"/>
            <a:t>Performance Evaluation</a:t>
          </a:r>
          <a:endParaRPr lang="en-US" sz="2500" kern="1200"/>
        </a:p>
      </dsp:txBody>
      <dsp:txXfrm>
        <a:off x="0" y="3875028"/>
        <a:ext cx="6900512" cy="553478"/>
      </dsp:txXfrm>
    </dsp:sp>
    <dsp:sp modelId="{7E81001A-13BD-4EEC-BE22-35E200971208}">
      <dsp:nvSpPr>
        <dsp:cNvPr id="0" name=""/>
        <dsp:cNvSpPr/>
      </dsp:nvSpPr>
      <dsp:spPr>
        <a:xfrm>
          <a:off x="0" y="4428507"/>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E467B4C-BD7F-4094-92F7-0AC69B10A6AC}">
      <dsp:nvSpPr>
        <dsp:cNvPr id="0" name=""/>
        <dsp:cNvSpPr/>
      </dsp:nvSpPr>
      <dsp:spPr>
        <a:xfrm>
          <a:off x="0" y="4428507"/>
          <a:ext cx="6900512"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i="0" kern="1200" baseline="0"/>
            <a:t>Wages and Salary Administration</a:t>
          </a:r>
          <a:endParaRPr lang="en-US" sz="2500" kern="1200"/>
        </a:p>
      </dsp:txBody>
      <dsp:txXfrm>
        <a:off x="0" y="4428507"/>
        <a:ext cx="6900512" cy="553478"/>
      </dsp:txXfrm>
    </dsp:sp>
    <dsp:sp modelId="{21D0275A-7F54-4391-B414-3A8140E3447C}">
      <dsp:nvSpPr>
        <dsp:cNvPr id="0" name=""/>
        <dsp:cNvSpPr/>
      </dsp:nvSpPr>
      <dsp:spPr>
        <a:xfrm>
          <a:off x="0" y="4981986"/>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E5972E-E6F7-4305-B66C-6CC2242900DF}">
      <dsp:nvSpPr>
        <dsp:cNvPr id="0" name=""/>
        <dsp:cNvSpPr/>
      </dsp:nvSpPr>
      <dsp:spPr>
        <a:xfrm>
          <a:off x="0" y="4981986"/>
          <a:ext cx="6900512" cy="553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i="0" kern="1200" baseline="0"/>
            <a:t>Industrial Relations</a:t>
          </a:r>
          <a:endParaRPr lang="en-US" sz="2500" kern="1200"/>
        </a:p>
      </dsp:txBody>
      <dsp:txXfrm>
        <a:off x="0" y="4981986"/>
        <a:ext cx="6900512" cy="5534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7928E9-55B2-4E6D-869A-E44240A3C3EB}">
      <dsp:nvSpPr>
        <dsp:cNvPr id="0" name=""/>
        <dsp:cNvSpPr/>
      </dsp:nvSpPr>
      <dsp:spPr>
        <a:xfrm>
          <a:off x="0" y="87668"/>
          <a:ext cx="10515600" cy="20592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IN" sz="2000" kern="1200"/>
            <a:t>In a simple sense, job design is the division of the work of the organization among its employees. 18 It is basically a combination of the job content and the work method adopted in the job. Job content states the tasks to be performed as part of the job while the work method deals with the mode of performing the job. Certainly, a well-designed job can have a definite impact on the performance of the job and its contribution to the overall growth of the organization. It can also make the work experience of the employees more rewarding and productive. </a:t>
          </a:r>
          <a:endParaRPr lang="en-US" sz="2000" kern="1200"/>
        </a:p>
      </dsp:txBody>
      <dsp:txXfrm>
        <a:off x="100522" y="188190"/>
        <a:ext cx="10314556" cy="1858156"/>
      </dsp:txXfrm>
    </dsp:sp>
    <dsp:sp modelId="{218D7FDC-A1F2-4E15-B110-63F287A262B8}">
      <dsp:nvSpPr>
        <dsp:cNvPr id="0" name=""/>
        <dsp:cNvSpPr/>
      </dsp:nvSpPr>
      <dsp:spPr>
        <a:xfrm>
          <a:off x="0" y="2204469"/>
          <a:ext cx="10515600" cy="20592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IN" sz="2000" kern="1200"/>
            <a:t>On the other hand, a poorly designed job often causes difficulties in strategy formulation and also in the proper alignment of various functional activities. Thus, the basic aim of a job design is to clearly establish the role of each job andthe job holder in the overall system of an organization.</a:t>
          </a:r>
          <a:endParaRPr lang="en-US" sz="2000" kern="1200"/>
        </a:p>
      </dsp:txBody>
      <dsp:txXfrm>
        <a:off x="100522" y="2304991"/>
        <a:ext cx="10314556" cy="185815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12FDC1-05BF-44A5-8A62-FD59CF0C0FBF}">
      <dsp:nvSpPr>
        <dsp:cNvPr id="0" name=""/>
        <dsp:cNvSpPr/>
      </dsp:nvSpPr>
      <dsp:spPr>
        <a:xfrm>
          <a:off x="0" y="49509"/>
          <a:ext cx="10515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i="0" kern="1200" baseline="0"/>
            <a:t>Ergonomics</a:t>
          </a:r>
          <a:endParaRPr lang="en-US" sz="1600" kern="1200"/>
        </a:p>
      </dsp:txBody>
      <dsp:txXfrm>
        <a:off x="18734" y="68243"/>
        <a:ext cx="10478132" cy="346292"/>
      </dsp:txXfrm>
    </dsp:sp>
    <dsp:sp modelId="{CBC7013D-A9B2-4FE8-8D7A-09E2FF8B0B06}">
      <dsp:nvSpPr>
        <dsp:cNvPr id="0" name=""/>
        <dsp:cNvSpPr/>
      </dsp:nvSpPr>
      <dsp:spPr>
        <a:xfrm>
          <a:off x="0" y="479349"/>
          <a:ext cx="10515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i="0" kern="1200" baseline="0"/>
            <a:t>Characteristics of Task Structure</a:t>
          </a:r>
          <a:endParaRPr lang="en-US" sz="1600" kern="1200"/>
        </a:p>
      </dsp:txBody>
      <dsp:txXfrm>
        <a:off x="18734" y="498083"/>
        <a:ext cx="10478132" cy="346292"/>
      </dsp:txXfrm>
    </dsp:sp>
    <dsp:sp modelId="{6E4AC825-FD9A-4240-862C-B0A1ACCF018C}">
      <dsp:nvSpPr>
        <dsp:cNvPr id="0" name=""/>
        <dsp:cNvSpPr/>
      </dsp:nvSpPr>
      <dsp:spPr>
        <a:xfrm>
          <a:off x="0" y="909189"/>
          <a:ext cx="10515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i="0" kern="1200" baseline="0"/>
            <a:t>Task Assortment</a:t>
          </a:r>
          <a:endParaRPr lang="en-US" sz="1600" kern="1200"/>
        </a:p>
      </dsp:txBody>
      <dsp:txXfrm>
        <a:off x="18734" y="927923"/>
        <a:ext cx="10478132" cy="346292"/>
      </dsp:txXfrm>
    </dsp:sp>
    <dsp:sp modelId="{B2D095F4-5C03-4432-9F2A-04E54A7DC0AA}">
      <dsp:nvSpPr>
        <dsp:cNvPr id="0" name=""/>
        <dsp:cNvSpPr/>
      </dsp:nvSpPr>
      <dsp:spPr>
        <a:xfrm>
          <a:off x="0" y="1339029"/>
          <a:ext cx="10515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IN" sz="1600" b="1" i="0" kern="1200" baseline="0"/>
            <a:t>Level of Autonomy and Responsibility</a:t>
          </a:r>
          <a:endParaRPr lang="en-US" sz="1600" kern="1200"/>
        </a:p>
      </dsp:txBody>
      <dsp:txXfrm>
        <a:off x="18734" y="1357763"/>
        <a:ext cx="10478132" cy="346292"/>
      </dsp:txXfrm>
    </dsp:sp>
    <dsp:sp modelId="{62F90D0F-69F1-4D96-866B-45F0D102DA50}">
      <dsp:nvSpPr>
        <dsp:cNvPr id="0" name=""/>
        <dsp:cNvSpPr/>
      </dsp:nvSpPr>
      <dsp:spPr>
        <a:xfrm>
          <a:off x="0" y="1768869"/>
          <a:ext cx="10515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i="0" kern="1200" baseline="0"/>
            <a:t>Practices</a:t>
          </a:r>
          <a:endParaRPr lang="en-US" sz="1600" kern="1200"/>
        </a:p>
      </dsp:txBody>
      <dsp:txXfrm>
        <a:off x="18734" y="1787603"/>
        <a:ext cx="10478132" cy="346292"/>
      </dsp:txXfrm>
    </dsp:sp>
    <dsp:sp modelId="{0153DAEE-0BA7-48F8-BF07-66D7B8FDC5A1}">
      <dsp:nvSpPr>
        <dsp:cNvPr id="0" name=""/>
        <dsp:cNvSpPr/>
      </dsp:nvSpPr>
      <dsp:spPr>
        <a:xfrm>
          <a:off x="0" y="2198709"/>
          <a:ext cx="10515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i="0" kern="1200" baseline="0"/>
            <a:t>Recognition and Support</a:t>
          </a:r>
          <a:endParaRPr lang="en-US" sz="1600" kern="1200"/>
        </a:p>
      </dsp:txBody>
      <dsp:txXfrm>
        <a:off x="18734" y="2217443"/>
        <a:ext cx="10478132" cy="346292"/>
      </dsp:txXfrm>
    </dsp:sp>
    <dsp:sp modelId="{12488279-C956-4B51-B8E1-852733405EEF}">
      <dsp:nvSpPr>
        <dsp:cNvPr id="0" name=""/>
        <dsp:cNvSpPr/>
      </dsp:nvSpPr>
      <dsp:spPr>
        <a:xfrm>
          <a:off x="0" y="2628549"/>
          <a:ext cx="10515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i="0" kern="1200" baseline="0"/>
            <a:t>Technological Developments</a:t>
          </a:r>
          <a:endParaRPr lang="en-US" sz="1600" kern="1200"/>
        </a:p>
      </dsp:txBody>
      <dsp:txXfrm>
        <a:off x="18734" y="2647283"/>
        <a:ext cx="10478132" cy="346292"/>
      </dsp:txXfrm>
    </dsp:sp>
    <dsp:sp modelId="{DD9E4D92-2729-4B82-8081-EE015E2E8F53}">
      <dsp:nvSpPr>
        <dsp:cNvPr id="0" name=""/>
        <dsp:cNvSpPr/>
      </dsp:nvSpPr>
      <dsp:spPr>
        <a:xfrm>
          <a:off x="0" y="3058389"/>
          <a:ext cx="10515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i="0" kern="1200" baseline="0"/>
            <a:t>Strength of the Union</a:t>
          </a:r>
          <a:endParaRPr lang="en-US" sz="1600" kern="1200"/>
        </a:p>
      </dsp:txBody>
      <dsp:txXfrm>
        <a:off x="18734" y="3077123"/>
        <a:ext cx="10478132" cy="346292"/>
      </dsp:txXfrm>
    </dsp:sp>
    <dsp:sp modelId="{0C5AAA6B-660C-4F06-AF28-5C7333B561B9}">
      <dsp:nvSpPr>
        <dsp:cNvPr id="0" name=""/>
        <dsp:cNvSpPr/>
      </dsp:nvSpPr>
      <dsp:spPr>
        <a:xfrm>
          <a:off x="0" y="3488229"/>
          <a:ext cx="10515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i="0" kern="1200" baseline="0"/>
            <a:t>Corporate Culture</a:t>
          </a:r>
          <a:endParaRPr lang="en-US" sz="1600" kern="1200"/>
        </a:p>
      </dsp:txBody>
      <dsp:txXfrm>
        <a:off x="18734" y="3506963"/>
        <a:ext cx="10478132" cy="346292"/>
      </dsp:txXfrm>
    </dsp:sp>
    <dsp:sp modelId="{9EE4D62B-FB59-4D1D-B113-28A7D1FBF94B}">
      <dsp:nvSpPr>
        <dsp:cNvPr id="0" name=""/>
        <dsp:cNvSpPr/>
      </dsp:nvSpPr>
      <dsp:spPr>
        <a:xfrm>
          <a:off x="0" y="3918069"/>
          <a:ext cx="10515600" cy="3837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b="1" i="0" kern="1200" baseline="0"/>
            <a:t>Working Conditions</a:t>
          </a:r>
          <a:endParaRPr lang="en-US" sz="1600" kern="1200"/>
        </a:p>
      </dsp:txBody>
      <dsp:txXfrm>
        <a:off x="18734" y="3936803"/>
        <a:ext cx="10478132" cy="3462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515846-1D1F-4FBF-B2A7-24D9BD120C4C}">
      <dsp:nvSpPr>
        <dsp:cNvPr id="0" name=""/>
        <dsp:cNvSpPr/>
      </dsp:nvSpPr>
      <dsp:spPr>
        <a:xfrm>
          <a:off x="930572" y="3032"/>
          <a:ext cx="2833338" cy="170000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IN" sz="1900" b="0" i="0" kern="1200" baseline="0"/>
            <a:t>It facilitates the horizontal movement of employees to widen their knowledge and </a:t>
          </a:r>
          <a:r>
            <a:rPr lang="en-US" sz="1900" b="0" i="0" kern="1200" baseline="0"/>
            <a:t>varied skills.</a:t>
          </a:r>
          <a:endParaRPr lang="en-US" sz="1900" kern="1200"/>
        </a:p>
      </dsp:txBody>
      <dsp:txXfrm>
        <a:off x="930572" y="3032"/>
        <a:ext cx="2833338" cy="1700003"/>
      </dsp:txXfrm>
    </dsp:sp>
    <dsp:sp modelId="{33B1ED0C-AA36-4596-8723-51B6035CB86A}">
      <dsp:nvSpPr>
        <dsp:cNvPr id="0" name=""/>
        <dsp:cNvSpPr/>
      </dsp:nvSpPr>
      <dsp:spPr>
        <a:xfrm>
          <a:off x="4047245" y="3032"/>
          <a:ext cx="2833338" cy="1700003"/>
        </a:xfrm>
        <a:prstGeom prst="rect">
          <a:avLst/>
        </a:prstGeom>
        <a:solidFill>
          <a:schemeClr val="accent2">
            <a:hueOff val="-363841"/>
            <a:satOff val="-20982"/>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IN" sz="1900" b="0" i="0" kern="1200" baseline="0"/>
            <a:t>It enables the organization to identify the skill deficit and training requirements of its </a:t>
          </a:r>
          <a:r>
            <a:rPr lang="en-US" sz="1900" b="0" i="0" kern="1200" baseline="0"/>
            <a:t>employees.</a:t>
          </a:r>
          <a:endParaRPr lang="en-US" sz="1900" kern="1200"/>
        </a:p>
      </dsp:txBody>
      <dsp:txXfrm>
        <a:off x="4047245" y="3032"/>
        <a:ext cx="2833338" cy="1700003"/>
      </dsp:txXfrm>
    </dsp:sp>
    <dsp:sp modelId="{AE281854-70BF-4201-B835-C2CB6447331C}">
      <dsp:nvSpPr>
        <dsp:cNvPr id="0" name=""/>
        <dsp:cNvSpPr/>
      </dsp:nvSpPr>
      <dsp:spPr>
        <a:xfrm>
          <a:off x="7163917" y="3032"/>
          <a:ext cx="2833338" cy="1700003"/>
        </a:xfrm>
        <a:prstGeom prst="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IN" sz="1900" b="0" i="0" kern="1200" baseline="0"/>
            <a:t>It enhances the interest and satisfaction of the employees in the performance of </a:t>
          </a:r>
          <a:r>
            <a:rPr lang="en-US" sz="1900" b="0" i="0" kern="1200" baseline="0"/>
            <a:t>the job.</a:t>
          </a:r>
          <a:endParaRPr lang="en-US" sz="1900" kern="1200"/>
        </a:p>
      </dsp:txBody>
      <dsp:txXfrm>
        <a:off x="7163917" y="3032"/>
        <a:ext cx="2833338" cy="1700003"/>
      </dsp:txXfrm>
    </dsp:sp>
    <dsp:sp modelId="{CFC4E636-4FE4-4BEC-89C9-B353F38350F8}">
      <dsp:nvSpPr>
        <dsp:cNvPr id="0" name=""/>
        <dsp:cNvSpPr/>
      </dsp:nvSpPr>
      <dsp:spPr>
        <a:xfrm>
          <a:off x="2488909" y="1986369"/>
          <a:ext cx="2833338" cy="1700003"/>
        </a:xfrm>
        <a:prstGeom prst="rect">
          <a:avLst/>
        </a:prstGeom>
        <a:solidFill>
          <a:schemeClr val="accent2">
            <a:hueOff val="-1091522"/>
            <a:satOff val="-62946"/>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IN" sz="1900" b="0" i="0" kern="1200" baseline="0"/>
            <a:t>It reduces or eliminates the boredom associated with the performance of the same job </a:t>
          </a:r>
          <a:r>
            <a:rPr lang="en-US" sz="1900" b="0" i="0" kern="1200" baseline="0"/>
            <a:t>for longer periods.</a:t>
          </a:r>
          <a:endParaRPr lang="en-US" sz="1900" kern="1200"/>
        </a:p>
      </dsp:txBody>
      <dsp:txXfrm>
        <a:off x="2488909" y="1986369"/>
        <a:ext cx="2833338" cy="1700003"/>
      </dsp:txXfrm>
    </dsp:sp>
    <dsp:sp modelId="{D407ED3A-A133-49F5-96FD-E10B61A1A4C2}">
      <dsp:nvSpPr>
        <dsp:cNvPr id="0" name=""/>
        <dsp:cNvSpPr/>
      </dsp:nvSpPr>
      <dsp:spPr>
        <a:xfrm>
          <a:off x="5605581" y="1986369"/>
          <a:ext cx="2833338" cy="1700003"/>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IN" sz="1900" b="0" i="0" kern="1200" baseline="0"/>
            <a:t>It helps in the identification of the latent talents of the employees and also in finalizing the career growth plan of each employee.</a:t>
          </a:r>
          <a:endParaRPr lang="en-US" sz="1900" kern="1200"/>
        </a:p>
      </dsp:txBody>
      <dsp:txXfrm>
        <a:off x="5605581" y="1986369"/>
        <a:ext cx="2833338" cy="170000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5B4261-D28A-45A6-B4E1-B6A2C9FE9515}">
      <dsp:nvSpPr>
        <dsp:cNvPr id="0" name=""/>
        <dsp:cNvSpPr/>
      </dsp:nvSpPr>
      <dsp:spPr>
        <a:xfrm>
          <a:off x="0" y="64682"/>
          <a:ext cx="10927829" cy="52767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i="0" kern="1200" baseline="0"/>
            <a:t>E-commuting</a:t>
          </a:r>
          <a:endParaRPr lang="en-US" sz="2200" kern="1200"/>
        </a:p>
      </dsp:txBody>
      <dsp:txXfrm>
        <a:off x="25759" y="90441"/>
        <a:ext cx="10876311" cy="476152"/>
      </dsp:txXfrm>
    </dsp:sp>
    <dsp:sp modelId="{BBCE340A-9854-4681-9888-0DB465D2FF67}">
      <dsp:nvSpPr>
        <dsp:cNvPr id="0" name=""/>
        <dsp:cNvSpPr/>
      </dsp:nvSpPr>
      <dsp:spPr>
        <a:xfrm>
          <a:off x="0" y="592352"/>
          <a:ext cx="10927829" cy="1730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695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IN" sz="1700" b="0" i="0" kern="1200" baseline="0"/>
            <a:t>E-commuting (also called telecommuting) is a kind of work system in which the distance barrier is overcome by means of telecommunication. It facilitates the employees to perform their jobs without being present in office. It is a facility provided to a select number of employees. They may work from home for a relatively longer period of time. For instance, e-commuting can be extended to employees who are pregnant, sick or on long tour. Several software companies find it convenient and feasible to offer this facility to their employees. Companies are reaping several benefits from their e-commuting policies and practices. Some of these are enhanced productivity, reduced absenteeism and attrition, economy in operations and, above all, high job satisfaction and commitment.</a:t>
          </a:r>
          <a:endParaRPr lang="en-US" sz="1700" kern="1200"/>
        </a:p>
      </dsp:txBody>
      <dsp:txXfrm>
        <a:off x="0" y="592352"/>
        <a:ext cx="10927829" cy="1730520"/>
      </dsp:txXfrm>
    </dsp:sp>
    <dsp:sp modelId="{68F3DAE1-E6A4-40D9-BFA7-F33969908AFB}">
      <dsp:nvSpPr>
        <dsp:cNvPr id="0" name=""/>
        <dsp:cNvSpPr/>
      </dsp:nvSpPr>
      <dsp:spPr>
        <a:xfrm>
          <a:off x="0" y="2322872"/>
          <a:ext cx="10927829" cy="52767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b="1" i="0" kern="1200" baseline="0"/>
            <a:t>Flexitime Work</a:t>
          </a:r>
          <a:endParaRPr lang="en-US" sz="2200" kern="1200"/>
        </a:p>
      </dsp:txBody>
      <dsp:txXfrm>
        <a:off x="25759" y="2348631"/>
        <a:ext cx="10876311" cy="476152"/>
      </dsp:txXfrm>
    </dsp:sp>
    <dsp:sp modelId="{EE0988C6-569A-4F2A-9947-07DB0D0FC0F6}">
      <dsp:nvSpPr>
        <dsp:cNvPr id="0" name=""/>
        <dsp:cNvSpPr/>
      </dsp:nvSpPr>
      <dsp:spPr>
        <a:xfrm>
          <a:off x="0" y="2850542"/>
          <a:ext cx="10927829" cy="7741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6959"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IN" sz="1700" b="0" i="0" kern="1200" baseline="0"/>
            <a:t>Flexitime work is another alternative work practice followed by organizations to achieve better cooperation from employees and to ensure enhanced motivation and commitment. The flexitime scheme is actually a work design in which employees are allowed to work </a:t>
          </a:r>
          <a:r>
            <a:rPr lang="en-US" sz="1700" b="0" i="0" kern="1200" baseline="0"/>
            <a:t>during pre-determined work hours.</a:t>
          </a:r>
          <a:endParaRPr lang="en-US" sz="1700" kern="1200"/>
        </a:p>
      </dsp:txBody>
      <dsp:txXfrm>
        <a:off x="0" y="2850542"/>
        <a:ext cx="10927829" cy="77418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4B169-81B6-4377-8FC5-9958B5F6C39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FA28CC3-D33B-445A-815D-60B2ECD059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33E15E8-C98B-45E7-B4B0-3DDDC0F9BD3A}"/>
              </a:ext>
            </a:extLst>
          </p:cNvPr>
          <p:cNvSpPr>
            <a:spLocks noGrp="1"/>
          </p:cNvSpPr>
          <p:nvPr>
            <p:ph type="dt" sz="half" idx="10"/>
          </p:nvPr>
        </p:nvSpPr>
        <p:spPr/>
        <p:txBody>
          <a:bodyPr/>
          <a:lstStyle/>
          <a:p>
            <a:fld id="{C33F7831-B9D3-4B06-B59B-0B9B8E992F65}" type="datetimeFigureOut">
              <a:rPr lang="en-US" smtClean="0"/>
              <a:t>8/27/2021</a:t>
            </a:fld>
            <a:endParaRPr lang="en-US"/>
          </a:p>
        </p:txBody>
      </p:sp>
      <p:sp>
        <p:nvSpPr>
          <p:cNvPr id="5" name="Footer Placeholder 4">
            <a:extLst>
              <a:ext uri="{FF2B5EF4-FFF2-40B4-BE49-F238E27FC236}">
                <a16:creationId xmlns:a16="http://schemas.microsoft.com/office/drawing/2014/main" id="{94FC0F0D-79C5-4C2F-B92D-F79EDD7E12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FF7A96-43CD-4728-8268-5A9BFF083FB1}"/>
              </a:ext>
            </a:extLst>
          </p:cNvPr>
          <p:cNvSpPr>
            <a:spLocks noGrp="1"/>
          </p:cNvSpPr>
          <p:nvPr>
            <p:ph type="sldNum" sz="quarter" idx="12"/>
          </p:nvPr>
        </p:nvSpPr>
        <p:spPr/>
        <p:txBody>
          <a:bodyPr/>
          <a:lstStyle/>
          <a:p>
            <a:fld id="{255751B3-ACFC-4197-9B64-3BEE47A2A787}" type="slidenum">
              <a:rPr lang="en-US" smtClean="0"/>
              <a:t>‹#›</a:t>
            </a:fld>
            <a:endParaRPr lang="en-US"/>
          </a:p>
        </p:txBody>
      </p:sp>
    </p:spTree>
    <p:extLst>
      <p:ext uri="{BB962C8B-B14F-4D97-AF65-F5344CB8AC3E}">
        <p14:creationId xmlns:p14="http://schemas.microsoft.com/office/powerpoint/2010/main" val="3989752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4F4BF-BE58-4305-BBC5-8ACE60F4BA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069BDB2-5512-4F5E-B91B-894A90BDE03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20F86DF-230D-48FA-8A5E-A7CFF1314BCC}"/>
              </a:ext>
            </a:extLst>
          </p:cNvPr>
          <p:cNvSpPr>
            <a:spLocks noGrp="1"/>
          </p:cNvSpPr>
          <p:nvPr>
            <p:ph type="dt" sz="half" idx="10"/>
          </p:nvPr>
        </p:nvSpPr>
        <p:spPr/>
        <p:txBody>
          <a:bodyPr/>
          <a:lstStyle/>
          <a:p>
            <a:fld id="{C33F7831-B9D3-4B06-B59B-0B9B8E992F65}" type="datetimeFigureOut">
              <a:rPr lang="en-US" smtClean="0"/>
              <a:t>8/27/2021</a:t>
            </a:fld>
            <a:endParaRPr lang="en-US"/>
          </a:p>
        </p:txBody>
      </p:sp>
      <p:sp>
        <p:nvSpPr>
          <p:cNvPr id="5" name="Footer Placeholder 4">
            <a:extLst>
              <a:ext uri="{FF2B5EF4-FFF2-40B4-BE49-F238E27FC236}">
                <a16:creationId xmlns:a16="http://schemas.microsoft.com/office/drawing/2014/main" id="{A854EDAD-5830-466E-B094-404EEA6178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41C739-0C67-44A6-81B4-A7BFEC71214B}"/>
              </a:ext>
            </a:extLst>
          </p:cNvPr>
          <p:cNvSpPr>
            <a:spLocks noGrp="1"/>
          </p:cNvSpPr>
          <p:nvPr>
            <p:ph type="sldNum" sz="quarter" idx="12"/>
          </p:nvPr>
        </p:nvSpPr>
        <p:spPr/>
        <p:txBody>
          <a:bodyPr/>
          <a:lstStyle/>
          <a:p>
            <a:fld id="{255751B3-ACFC-4197-9B64-3BEE47A2A787}" type="slidenum">
              <a:rPr lang="en-US" smtClean="0"/>
              <a:t>‹#›</a:t>
            </a:fld>
            <a:endParaRPr lang="en-US"/>
          </a:p>
        </p:txBody>
      </p:sp>
    </p:spTree>
    <p:extLst>
      <p:ext uri="{BB962C8B-B14F-4D97-AF65-F5344CB8AC3E}">
        <p14:creationId xmlns:p14="http://schemas.microsoft.com/office/powerpoint/2010/main" val="1855754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F641E45-858F-4FB1-BF73-4848AFC4A8C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20E2C95-ED6E-41A9-B1D0-D38653D22A1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F0FE66-ABBD-4B8C-BEE5-34FDE23197D4}"/>
              </a:ext>
            </a:extLst>
          </p:cNvPr>
          <p:cNvSpPr>
            <a:spLocks noGrp="1"/>
          </p:cNvSpPr>
          <p:nvPr>
            <p:ph type="dt" sz="half" idx="10"/>
          </p:nvPr>
        </p:nvSpPr>
        <p:spPr/>
        <p:txBody>
          <a:bodyPr/>
          <a:lstStyle/>
          <a:p>
            <a:fld id="{C33F7831-B9D3-4B06-B59B-0B9B8E992F65}" type="datetimeFigureOut">
              <a:rPr lang="en-US" smtClean="0"/>
              <a:t>8/27/2021</a:t>
            </a:fld>
            <a:endParaRPr lang="en-US"/>
          </a:p>
        </p:txBody>
      </p:sp>
      <p:sp>
        <p:nvSpPr>
          <p:cNvPr id="5" name="Footer Placeholder 4">
            <a:extLst>
              <a:ext uri="{FF2B5EF4-FFF2-40B4-BE49-F238E27FC236}">
                <a16:creationId xmlns:a16="http://schemas.microsoft.com/office/drawing/2014/main" id="{66B95C3D-2B89-4C26-9D80-8A55C34407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D839D3-4A46-4207-8576-02BF0B9F6114}"/>
              </a:ext>
            </a:extLst>
          </p:cNvPr>
          <p:cNvSpPr>
            <a:spLocks noGrp="1"/>
          </p:cNvSpPr>
          <p:nvPr>
            <p:ph type="sldNum" sz="quarter" idx="12"/>
          </p:nvPr>
        </p:nvSpPr>
        <p:spPr/>
        <p:txBody>
          <a:bodyPr/>
          <a:lstStyle/>
          <a:p>
            <a:fld id="{255751B3-ACFC-4197-9B64-3BEE47A2A787}" type="slidenum">
              <a:rPr lang="en-US" smtClean="0"/>
              <a:t>‹#›</a:t>
            </a:fld>
            <a:endParaRPr lang="en-US"/>
          </a:p>
        </p:txBody>
      </p:sp>
    </p:spTree>
    <p:extLst>
      <p:ext uri="{BB962C8B-B14F-4D97-AF65-F5344CB8AC3E}">
        <p14:creationId xmlns:p14="http://schemas.microsoft.com/office/powerpoint/2010/main" val="4066759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76E23-EAC7-4C18-835C-49DCDB51DDA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B77C1DB-C104-42FE-A9BA-783494AABD8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65CD2EE-1B6D-4068-A485-8BF04B1ACEB0}"/>
              </a:ext>
            </a:extLst>
          </p:cNvPr>
          <p:cNvSpPr>
            <a:spLocks noGrp="1"/>
          </p:cNvSpPr>
          <p:nvPr>
            <p:ph type="dt" sz="half" idx="10"/>
          </p:nvPr>
        </p:nvSpPr>
        <p:spPr/>
        <p:txBody>
          <a:bodyPr/>
          <a:lstStyle/>
          <a:p>
            <a:fld id="{C33F7831-B9D3-4B06-B59B-0B9B8E992F65}" type="datetimeFigureOut">
              <a:rPr lang="en-US" smtClean="0"/>
              <a:t>8/27/2021</a:t>
            </a:fld>
            <a:endParaRPr lang="en-US"/>
          </a:p>
        </p:txBody>
      </p:sp>
      <p:sp>
        <p:nvSpPr>
          <p:cNvPr id="5" name="Footer Placeholder 4">
            <a:extLst>
              <a:ext uri="{FF2B5EF4-FFF2-40B4-BE49-F238E27FC236}">
                <a16:creationId xmlns:a16="http://schemas.microsoft.com/office/drawing/2014/main" id="{BF8E39EF-65E0-4695-9557-A39D2F449BF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6999DC-DA3C-42A8-A018-B693D14F22FA}"/>
              </a:ext>
            </a:extLst>
          </p:cNvPr>
          <p:cNvSpPr>
            <a:spLocks noGrp="1"/>
          </p:cNvSpPr>
          <p:nvPr>
            <p:ph type="sldNum" sz="quarter" idx="12"/>
          </p:nvPr>
        </p:nvSpPr>
        <p:spPr/>
        <p:txBody>
          <a:bodyPr/>
          <a:lstStyle/>
          <a:p>
            <a:fld id="{255751B3-ACFC-4197-9B64-3BEE47A2A787}" type="slidenum">
              <a:rPr lang="en-US" smtClean="0"/>
              <a:t>‹#›</a:t>
            </a:fld>
            <a:endParaRPr lang="en-US"/>
          </a:p>
        </p:txBody>
      </p:sp>
    </p:spTree>
    <p:extLst>
      <p:ext uri="{BB962C8B-B14F-4D97-AF65-F5344CB8AC3E}">
        <p14:creationId xmlns:p14="http://schemas.microsoft.com/office/powerpoint/2010/main" val="878782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5A3E37-D03D-40F4-A123-F9B264B103F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D2CC01F-EEDA-4952-9C88-E39D7AF9B8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33CCFC-899C-4DB4-9327-118CCA24D274}"/>
              </a:ext>
            </a:extLst>
          </p:cNvPr>
          <p:cNvSpPr>
            <a:spLocks noGrp="1"/>
          </p:cNvSpPr>
          <p:nvPr>
            <p:ph type="dt" sz="half" idx="10"/>
          </p:nvPr>
        </p:nvSpPr>
        <p:spPr/>
        <p:txBody>
          <a:bodyPr/>
          <a:lstStyle/>
          <a:p>
            <a:fld id="{C33F7831-B9D3-4B06-B59B-0B9B8E992F65}" type="datetimeFigureOut">
              <a:rPr lang="en-US" smtClean="0"/>
              <a:t>8/27/2021</a:t>
            </a:fld>
            <a:endParaRPr lang="en-US"/>
          </a:p>
        </p:txBody>
      </p:sp>
      <p:sp>
        <p:nvSpPr>
          <p:cNvPr id="5" name="Footer Placeholder 4">
            <a:extLst>
              <a:ext uri="{FF2B5EF4-FFF2-40B4-BE49-F238E27FC236}">
                <a16:creationId xmlns:a16="http://schemas.microsoft.com/office/drawing/2014/main" id="{419C6F20-811A-4333-B2C2-47B4C069A5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14019C-AE9C-4DF1-8874-DA288927C430}"/>
              </a:ext>
            </a:extLst>
          </p:cNvPr>
          <p:cNvSpPr>
            <a:spLocks noGrp="1"/>
          </p:cNvSpPr>
          <p:nvPr>
            <p:ph type="sldNum" sz="quarter" idx="12"/>
          </p:nvPr>
        </p:nvSpPr>
        <p:spPr/>
        <p:txBody>
          <a:bodyPr/>
          <a:lstStyle/>
          <a:p>
            <a:fld id="{255751B3-ACFC-4197-9B64-3BEE47A2A787}" type="slidenum">
              <a:rPr lang="en-US" smtClean="0"/>
              <a:t>‹#›</a:t>
            </a:fld>
            <a:endParaRPr lang="en-US"/>
          </a:p>
        </p:txBody>
      </p:sp>
    </p:spTree>
    <p:extLst>
      <p:ext uri="{BB962C8B-B14F-4D97-AF65-F5344CB8AC3E}">
        <p14:creationId xmlns:p14="http://schemas.microsoft.com/office/powerpoint/2010/main" val="2112209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CE3C4-90DA-4852-BBDD-312A773446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EAE713-7819-4589-B88E-A09F097E67C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F0F7D35-A40F-4489-93ED-AB55A5D2E4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DDCA11-06B6-4431-A57B-6AFA3BBC4141}"/>
              </a:ext>
            </a:extLst>
          </p:cNvPr>
          <p:cNvSpPr>
            <a:spLocks noGrp="1"/>
          </p:cNvSpPr>
          <p:nvPr>
            <p:ph type="dt" sz="half" idx="10"/>
          </p:nvPr>
        </p:nvSpPr>
        <p:spPr/>
        <p:txBody>
          <a:bodyPr/>
          <a:lstStyle/>
          <a:p>
            <a:fld id="{C33F7831-B9D3-4B06-B59B-0B9B8E992F65}" type="datetimeFigureOut">
              <a:rPr lang="en-US" smtClean="0"/>
              <a:t>8/27/2021</a:t>
            </a:fld>
            <a:endParaRPr lang="en-US"/>
          </a:p>
        </p:txBody>
      </p:sp>
      <p:sp>
        <p:nvSpPr>
          <p:cNvPr id="6" name="Footer Placeholder 5">
            <a:extLst>
              <a:ext uri="{FF2B5EF4-FFF2-40B4-BE49-F238E27FC236}">
                <a16:creationId xmlns:a16="http://schemas.microsoft.com/office/drawing/2014/main" id="{88FE82D0-DA86-4553-AB82-BAC50A6DD9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83776E-AB0B-4832-8A47-6030F6E6FD5D}"/>
              </a:ext>
            </a:extLst>
          </p:cNvPr>
          <p:cNvSpPr>
            <a:spLocks noGrp="1"/>
          </p:cNvSpPr>
          <p:nvPr>
            <p:ph type="sldNum" sz="quarter" idx="12"/>
          </p:nvPr>
        </p:nvSpPr>
        <p:spPr/>
        <p:txBody>
          <a:bodyPr/>
          <a:lstStyle/>
          <a:p>
            <a:fld id="{255751B3-ACFC-4197-9B64-3BEE47A2A787}" type="slidenum">
              <a:rPr lang="en-US" smtClean="0"/>
              <a:t>‹#›</a:t>
            </a:fld>
            <a:endParaRPr lang="en-US"/>
          </a:p>
        </p:txBody>
      </p:sp>
    </p:spTree>
    <p:extLst>
      <p:ext uri="{BB962C8B-B14F-4D97-AF65-F5344CB8AC3E}">
        <p14:creationId xmlns:p14="http://schemas.microsoft.com/office/powerpoint/2010/main" val="30876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7DE53-6589-4DC8-ADD1-02F6590F539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A0B9805-B7AE-4F54-8263-BA8E378E63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C282CE7-E046-43FD-AD6C-4D657E9B857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F0A2C68-9F2E-4035-B7D4-73935210E6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1D7A58-7AB3-4E01-AE74-1C54BAFB2CC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7B8259A-D834-4B0E-B320-9BD579472384}"/>
              </a:ext>
            </a:extLst>
          </p:cNvPr>
          <p:cNvSpPr>
            <a:spLocks noGrp="1"/>
          </p:cNvSpPr>
          <p:nvPr>
            <p:ph type="dt" sz="half" idx="10"/>
          </p:nvPr>
        </p:nvSpPr>
        <p:spPr/>
        <p:txBody>
          <a:bodyPr/>
          <a:lstStyle/>
          <a:p>
            <a:fld id="{C33F7831-B9D3-4B06-B59B-0B9B8E992F65}" type="datetimeFigureOut">
              <a:rPr lang="en-US" smtClean="0"/>
              <a:t>8/27/2021</a:t>
            </a:fld>
            <a:endParaRPr lang="en-US"/>
          </a:p>
        </p:txBody>
      </p:sp>
      <p:sp>
        <p:nvSpPr>
          <p:cNvPr id="8" name="Footer Placeholder 7">
            <a:extLst>
              <a:ext uri="{FF2B5EF4-FFF2-40B4-BE49-F238E27FC236}">
                <a16:creationId xmlns:a16="http://schemas.microsoft.com/office/drawing/2014/main" id="{36E968DC-229F-4552-A4C6-F52EF267866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D294466-21F5-4538-B486-F5FCF18A56A4}"/>
              </a:ext>
            </a:extLst>
          </p:cNvPr>
          <p:cNvSpPr>
            <a:spLocks noGrp="1"/>
          </p:cNvSpPr>
          <p:nvPr>
            <p:ph type="sldNum" sz="quarter" idx="12"/>
          </p:nvPr>
        </p:nvSpPr>
        <p:spPr/>
        <p:txBody>
          <a:bodyPr/>
          <a:lstStyle/>
          <a:p>
            <a:fld id="{255751B3-ACFC-4197-9B64-3BEE47A2A787}" type="slidenum">
              <a:rPr lang="en-US" smtClean="0"/>
              <a:t>‹#›</a:t>
            </a:fld>
            <a:endParaRPr lang="en-US"/>
          </a:p>
        </p:txBody>
      </p:sp>
    </p:spTree>
    <p:extLst>
      <p:ext uri="{BB962C8B-B14F-4D97-AF65-F5344CB8AC3E}">
        <p14:creationId xmlns:p14="http://schemas.microsoft.com/office/powerpoint/2010/main" val="2284718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291E7-F7D5-4808-B4D1-27ECD2187AB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F94612-3F4F-4D1D-BDF2-7CA34502B06C}"/>
              </a:ext>
            </a:extLst>
          </p:cNvPr>
          <p:cNvSpPr>
            <a:spLocks noGrp="1"/>
          </p:cNvSpPr>
          <p:nvPr>
            <p:ph type="dt" sz="half" idx="10"/>
          </p:nvPr>
        </p:nvSpPr>
        <p:spPr/>
        <p:txBody>
          <a:bodyPr/>
          <a:lstStyle/>
          <a:p>
            <a:fld id="{C33F7831-B9D3-4B06-B59B-0B9B8E992F65}" type="datetimeFigureOut">
              <a:rPr lang="en-US" smtClean="0"/>
              <a:t>8/27/2021</a:t>
            </a:fld>
            <a:endParaRPr lang="en-US"/>
          </a:p>
        </p:txBody>
      </p:sp>
      <p:sp>
        <p:nvSpPr>
          <p:cNvPr id="4" name="Footer Placeholder 3">
            <a:extLst>
              <a:ext uri="{FF2B5EF4-FFF2-40B4-BE49-F238E27FC236}">
                <a16:creationId xmlns:a16="http://schemas.microsoft.com/office/drawing/2014/main" id="{481C315D-CB65-47A9-B2E5-1131F21EF0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3A3FF39-EAB3-4455-BBFC-763CC36FB2B7}"/>
              </a:ext>
            </a:extLst>
          </p:cNvPr>
          <p:cNvSpPr>
            <a:spLocks noGrp="1"/>
          </p:cNvSpPr>
          <p:nvPr>
            <p:ph type="sldNum" sz="quarter" idx="12"/>
          </p:nvPr>
        </p:nvSpPr>
        <p:spPr/>
        <p:txBody>
          <a:bodyPr/>
          <a:lstStyle/>
          <a:p>
            <a:fld id="{255751B3-ACFC-4197-9B64-3BEE47A2A787}" type="slidenum">
              <a:rPr lang="en-US" smtClean="0"/>
              <a:t>‹#›</a:t>
            </a:fld>
            <a:endParaRPr lang="en-US"/>
          </a:p>
        </p:txBody>
      </p:sp>
    </p:spTree>
    <p:extLst>
      <p:ext uri="{BB962C8B-B14F-4D97-AF65-F5344CB8AC3E}">
        <p14:creationId xmlns:p14="http://schemas.microsoft.com/office/powerpoint/2010/main" val="1473722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8466DB-8F9D-4672-BB0B-E1E559F49B60}"/>
              </a:ext>
            </a:extLst>
          </p:cNvPr>
          <p:cNvSpPr>
            <a:spLocks noGrp="1"/>
          </p:cNvSpPr>
          <p:nvPr>
            <p:ph type="dt" sz="half" idx="10"/>
          </p:nvPr>
        </p:nvSpPr>
        <p:spPr/>
        <p:txBody>
          <a:bodyPr/>
          <a:lstStyle/>
          <a:p>
            <a:fld id="{C33F7831-B9D3-4B06-B59B-0B9B8E992F65}" type="datetimeFigureOut">
              <a:rPr lang="en-US" smtClean="0"/>
              <a:t>8/27/2021</a:t>
            </a:fld>
            <a:endParaRPr lang="en-US"/>
          </a:p>
        </p:txBody>
      </p:sp>
      <p:sp>
        <p:nvSpPr>
          <p:cNvPr id="3" name="Footer Placeholder 2">
            <a:extLst>
              <a:ext uri="{FF2B5EF4-FFF2-40B4-BE49-F238E27FC236}">
                <a16:creationId xmlns:a16="http://schemas.microsoft.com/office/drawing/2014/main" id="{3BADF001-B943-43DF-9F0D-5C3888A2410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A62646A-36B7-4252-8AD1-CD7F3211E35F}"/>
              </a:ext>
            </a:extLst>
          </p:cNvPr>
          <p:cNvSpPr>
            <a:spLocks noGrp="1"/>
          </p:cNvSpPr>
          <p:nvPr>
            <p:ph type="sldNum" sz="quarter" idx="12"/>
          </p:nvPr>
        </p:nvSpPr>
        <p:spPr/>
        <p:txBody>
          <a:bodyPr/>
          <a:lstStyle/>
          <a:p>
            <a:fld id="{255751B3-ACFC-4197-9B64-3BEE47A2A787}" type="slidenum">
              <a:rPr lang="en-US" smtClean="0"/>
              <a:t>‹#›</a:t>
            </a:fld>
            <a:endParaRPr lang="en-US"/>
          </a:p>
        </p:txBody>
      </p:sp>
    </p:spTree>
    <p:extLst>
      <p:ext uri="{BB962C8B-B14F-4D97-AF65-F5344CB8AC3E}">
        <p14:creationId xmlns:p14="http://schemas.microsoft.com/office/powerpoint/2010/main" val="2509708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6A34E-A7F1-41C3-8B12-38C3C57A23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0BC34D0-518B-46E7-A776-AE14F8132B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69BFB53-22DD-4610-8185-83CB692972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38C40C-612A-42C6-BFAF-B6F2D6C41C15}"/>
              </a:ext>
            </a:extLst>
          </p:cNvPr>
          <p:cNvSpPr>
            <a:spLocks noGrp="1"/>
          </p:cNvSpPr>
          <p:nvPr>
            <p:ph type="dt" sz="half" idx="10"/>
          </p:nvPr>
        </p:nvSpPr>
        <p:spPr/>
        <p:txBody>
          <a:bodyPr/>
          <a:lstStyle/>
          <a:p>
            <a:fld id="{C33F7831-B9D3-4B06-B59B-0B9B8E992F65}" type="datetimeFigureOut">
              <a:rPr lang="en-US" smtClean="0"/>
              <a:t>8/27/2021</a:t>
            </a:fld>
            <a:endParaRPr lang="en-US"/>
          </a:p>
        </p:txBody>
      </p:sp>
      <p:sp>
        <p:nvSpPr>
          <p:cNvPr id="6" name="Footer Placeholder 5">
            <a:extLst>
              <a:ext uri="{FF2B5EF4-FFF2-40B4-BE49-F238E27FC236}">
                <a16:creationId xmlns:a16="http://schemas.microsoft.com/office/drawing/2014/main" id="{54E1D798-CE69-4515-934B-552FBA75EE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19C64B-FF56-4FBF-A6F2-7C5635E21169}"/>
              </a:ext>
            </a:extLst>
          </p:cNvPr>
          <p:cNvSpPr>
            <a:spLocks noGrp="1"/>
          </p:cNvSpPr>
          <p:nvPr>
            <p:ph type="sldNum" sz="quarter" idx="12"/>
          </p:nvPr>
        </p:nvSpPr>
        <p:spPr/>
        <p:txBody>
          <a:bodyPr/>
          <a:lstStyle/>
          <a:p>
            <a:fld id="{255751B3-ACFC-4197-9B64-3BEE47A2A787}" type="slidenum">
              <a:rPr lang="en-US" smtClean="0"/>
              <a:t>‹#›</a:t>
            </a:fld>
            <a:endParaRPr lang="en-US"/>
          </a:p>
        </p:txBody>
      </p:sp>
    </p:spTree>
    <p:extLst>
      <p:ext uri="{BB962C8B-B14F-4D97-AF65-F5344CB8AC3E}">
        <p14:creationId xmlns:p14="http://schemas.microsoft.com/office/powerpoint/2010/main" val="1491065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EB1AF-2709-40AD-84AF-28857548FB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90A225-C7B2-4D28-9BA3-1FACC9EE28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44E4BE5-B07A-4C7C-89F7-2D5C7B5FE7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A0E7FB-4BF6-4B2F-8CD7-9E77BD16C8F7}"/>
              </a:ext>
            </a:extLst>
          </p:cNvPr>
          <p:cNvSpPr>
            <a:spLocks noGrp="1"/>
          </p:cNvSpPr>
          <p:nvPr>
            <p:ph type="dt" sz="half" idx="10"/>
          </p:nvPr>
        </p:nvSpPr>
        <p:spPr/>
        <p:txBody>
          <a:bodyPr/>
          <a:lstStyle/>
          <a:p>
            <a:fld id="{C33F7831-B9D3-4B06-B59B-0B9B8E992F65}" type="datetimeFigureOut">
              <a:rPr lang="en-US" smtClean="0"/>
              <a:t>8/27/2021</a:t>
            </a:fld>
            <a:endParaRPr lang="en-US"/>
          </a:p>
        </p:txBody>
      </p:sp>
      <p:sp>
        <p:nvSpPr>
          <p:cNvPr id="6" name="Footer Placeholder 5">
            <a:extLst>
              <a:ext uri="{FF2B5EF4-FFF2-40B4-BE49-F238E27FC236}">
                <a16:creationId xmlns:a16="http://schemas.microsoft.com/office/drawing/2014/main" id="{1F545296-BD49-4FA8-A09A-236325D15F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FCA1C6-DAF6-4EC1-AE8B-BB9A9D41067F}"/>
              </a:ext>
            </a:extLst>
          </p:cNvPr>
          <p:cNvSpPr>
            <a:spLocks noGrp="1"/>
          </p:cNvSpPr>
          <p:nvPr>
            <p:ph type="sldNum" sz="quarter" idx="12"/>
          </p:nvPr>
        </p:nvSpPr>
        <p:spPr/>
        <p:txBody>
          <a:bodyPr/>
          <a:lstStyle/>
          <a:p>
            <a:fld id="{255751B3-ACFC-4197-9B64-3BEE47A2A787}" type="slidenum">
              <a:rPr lang="en-US" smtClean="0"/>
              <a:t>‹#›</a:t>
            </a:fld>
            <a:endParaRPr lang="en-US"/>
          </a:p>
        </p:txBody>
      </p:sp>
    </p:spTree>
    <p:extLst>
      <p:ext uri="{BB962C8B-B14F-4D97-AF65-F5344CB8AC3E}">
        <p14:creationId xmlns:p14="http://schemas.microsoft.com/office/powerpoint/2010/main" val="1670979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9BA2A4-B7C7-4847-B3F4-7956B4F278E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37516BA-C76B-4C76-8901-A7556D4D5DA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F65362-CB0C-4325-AB21-63558FBF0A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3F7831-B9D3-4B06-B59B-0B9B8E992F65}" type="datetimeFigureOut">
              <a:rPr lang="en-US" smtClean="0"/>
              <a:t>8/27/2021</a:t>
            </a:fld>
            <a:endParaRPr lang="en-US"/>
          </a:p>
        </p:txBody>
      </p:sp>
      <p:sp>
        <p:nvSpPr>
          <p:cNvPr id="5" name="Footer Placeholder 4">
            <a:extLst>
              <a:ext uri="{FF2B5EF4-FFF2-40B4-BE49-F238E27FC236}">
                <a16:creationId xmlns:a16="http://schemas.microsoft.com/office/drawing/2014/main" id="{73583130-169A-4FCA-BA22-243A67F25B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FDEB74D-7E43-429B-BA62-32C2625375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5751B3-ACFC-4197-9B64-3BEE47A2A787}" type="slidenum">
              <a:rPr lang="en-US" smtClean="0"/>
              <a:t>‹#›</a:t>
            </a:fld>
            <a:endParaRPr lang="en-US"/>
          </a:p>
        </p:txBody>
      </p:sp>
    </p:spTree>
    <p:extLst>
      <p:ext uri="{BB962C8B-B14F-4D97-AF65-F5344CB8AC3E}">
        <p14:creationId xmlns:p14="http://schemas.microsoft.com/office/powerpoint/2010/main" val="19610444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4D24BFD5-D814-402B-B6C4-EEF6AE14B0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420F42F-54BF-4AF9-A8C8-C22D09A2AD57}"/>
              </a:ext>
            </a:extLst>
          </p:cNvPr>
          <p:cNvSpPr>
            <a:spLocks noGrp="1"/>
          </p:cNvSpPr>
          <p:nvPr>
            <p:ph type="ctrTitle"/>
          </p:nvPr>
        </p:nvSpPr>
        <p:spPr>
          <a:xfrm>
            <a:off x="838200" y="1122362"/>
            <a:ext cx="6281928" cy="4135437"/>
          </a:xfrm>
        </p:spPr>
        <p:txBody>
          <a:bodyPr vert="horz" lIns="91440" tIns="45720" rIns="91440" bIns="45720" rtlCol="0">
            <a:normAutofit/>
          </a:bodyPr>
          <a:lstStyle/>
          <a:p>
            <a:pPr algn="l"/>
            <a:r>
              <a:rPr lang="en-US" sz="6600" b="1" i="0" u="none" strike="noStrike" kern="1200" baseline="0">
                <a:latin typeface="+mj-lt"/>
                <a:ea typeface="+mj-ea"/>
                <a:cs typeface="+mj-cs"/>
              </a:rPr>
              <a:t>Job Analysis and Design</a:t>
            </a:r>
            <a:endParaRPr lang="en-US" sz="6600" kern="1200">
              <a:latin typeface="+mj-lt"/>
              <a:ea typeface="+mj-ea"/>
              <a:cs typeface="+mj-cs"/>
            </a:endParaRPr>
          </a:p>
        </p:txBody>
      </p:sp>
      <p:sp>
        <p:nvSpPr>
          <p:cNvPr id="24" name="Rectangle 10">
            <a:extLst>
              <a:ext uri="{FF2B5EF4-FFF2-40B4-BE49-F238E27FC236}">
                <a16:creationId xmlns:a16="http://schemas.microsoft.com/office/drawing/2014/main" id="{36FED7E8-9A97-475F-9FA4-113410D443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06139" y="1031284"/>
            <a:ext cx="3647661" cy="4436126"/>
          </a:xfrm>
          <a:custGeom>
            <a:avLst/>
            <a:gdLst>
              <a:gd name="connsiteX0" fmla="*/ 0 w 3647661"/>
              <a:gd name="connsiteY0" fmla="*/ 0 h 4436126"/>
              <a:gd name="connsiteX1" fmla="*/ 498514 w 3647661"/>
              <a:gd name="connsiteY1" fmla="*/ 0 h 4436126"/>
              <a:gd name="connsiteX2" fmla="*/ 1069981 w 3647661"/>
              <a:gd name="connsiteY2" fmla="*/ 0 h 4436126"/>
              <a:gd name="connsiteX3" fmla="*/ 1714401 w 3647661"/>
              <a:gd name="connsiteY3" fmla="*/ 0 h 4436126"/>
              <a:gd name="connsiteX4" fmla="*/ 2285868 w 3647661"/>
              <a:gd name="connsiteY4" fmla="*/ 0 h 4436126"/>
              <a:gd name="connsiteX5" fmla="*/ 2784381 w 3647661"/>
              <a:gd name="connsiteY5" fmla="*/ 0 h 4436126"/>
              <a:gd name="connsiteX6" fmla="*/ 3647661 w 3647661"/>
              <a:gd name="connsiteY6" fmla="*/ 0 h 4436126"/>
              <a:gd name="connsiteX7" fmla="*/ 3647661 w 3647661"/>
              <a:gd name="connsiteY7" fmla="*/ 633732 h 4436126"/>
              <a:gd name="connsiteX8" fmla="*/ 3647661 w 3647661"/>
              <a:gd name="connsiteY8" fmla="*/ 1267465 h 4436126"/>
              <a:gd name="connsiteX9" fmla="*/ 3647661 w 3647661"/>
              <a:gd name="connsiteY9" fmla="*/ 1768113 h 4436126"/>
              <a:gd name="connsiteX10" fmla="*/ 3647661 w 3647661"/>
              <a:gd name="connsiteY10" fmla="*/ 2446207 h 4436126"/>
              <a:gd name="connsiteX11" fmla="*/ 3647661 w 3647661"/>
              <a:gd name="connsiteY11" fmla="*/ 2946855 h 4436126"/>
              <a:gd name="connsiteX12" fmla="*/ 3647661 w 3647661"/>
              <a:gd name="connsiteY12" fmla="*/ 3580587 h 4436126"/>
              <a:gd name="connsiteX13" fmla="*/ 3647661 w 3647661"/>
              <a:gd name="connsiteY13" fmla="*/ 4436126 h 4436126"/>
              <a:gd name="connsiteX14" fmla="*/ 3039718 w 3647661"/>
              <a:gd name="connsiteY14" fmla="*/ 4436126 h 4436126"/>
              <a:gd name="connsiteX15" fmla="*/ 2431774 w 3647661"/>
              <a:gd name="connsiteY15" fmla="*/ 4436126 h 4436126"/>
              <a:gd name="connsiteX16" fmla="*/ 1823831 w 3647661"/>
              <a:gd name="connsiteY16" fmla="*/ 4436126 h 4436126"/>
              <a:gd name="connsiteX17" fmla="*/ 1288840 w 3647661"/>
              <a:gd name="connsiteY17" fmla="*/ 4436126 h 4436126"/>
              <a:gd name="connsiteX18" fmla="*/ 607943 w 3647661"/>
              <a:gd name="connsiteY18" fmla="*/ 4436126 h 4436126"/>
              <a:gd name="connsiteX19" fmla="*/ 0 w 3647661"/>
              <a:gd name="connsiteY19" fmla="*/ 4436126 h 4436126"/>
              <a:gd name="connsiteX20" fmla="*/ 0 w 3647661"/>
              <a:gd name="connsiteY20" fmla="*/ 3758032 h 4436126"/>
              <a:gd name="connsiteX21" fmla="*/ 0 w 3647661"/>
              <a:gd name="connsiteY21" fmla="*/ 3035578 h 4436126"/>
              <a:gd name="connsiteX22" fmla="*/ 0 w 3647661"/>
              <a:gd name="connsiteY22" fmla="*/ 2401845 h 4436126"/>
              <a:gd name="connsiteX23" fmla="*/ 0 w 3647661"/>
              <a:gd name="connsiteY23" fmla="*/ 1768113 h 4436126"/>
              <a:gd name="connsiteX24" fmla="*/ 0 w 3647661"/>
              <a:gd name="connsiteY24" fmla="*/ 1178742 h 4436126"/>
              <a:gd name="connsiteX25" fmla="*/ 0 w 3647661"/>
              <a:gd name="connsiteY25" fmla="*/ 589371 h 4436126"/>
              <a:gd name="connsiteX26" fmla="*/ 0 w 3647661"/>
              <a:gd name="connsiteY26" fmla="*/ 0 h 4436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47661" h="4436126" fill="none" extrusionOk="0">
                <a:moveTo>
                  <a:pt x="0" y="0"/>
                </a:moveTo>
                <a:cubicBezTo>
                  <a:pt x="116158" y="-16963"/>
                  <a:pt x="364681" y="-4006"/>
                  <a:pt x="498514" y="0"/>
                </a:cubicBezTo>
                <a:cubicBezTo>
                  <a:pt x="632347" y="4006"/>
                  <a:pt x="950865" y="15164"/>
                  <a:pt x="1069981" y="0"/>
                </a:cubicBezTo>
                <a:cubicBezTo>
                  <a:pt x="1189097" y="-15164"/>
                  <a:pt x="1556518" y="-23132"/>
                  <a:pt x="1714401" y="0"/>
                </a:cubicBezTo>
                <a:cubicBezTo>
                  <a:pt x="1872284" y="23132"/>
                  <a:pt x="2015985" y="9364"/>
                  <a:pt x="2285868" y="0"/>
                </a:cubicBezTo>
                <a:cubicBezTo>
                  <a:pt x="2555751" y="-9364"/>
                  <a:pt x="2555148" y="14141"/>
                  <a:pt x="2784381" y="0"/>
                </a:cubicBezTo>
                <a:cubicBezTo>
                  <a:pt x="3013614" y="-14141"/>
                  <a:pt x="3216105" y="-3763"/>
                  <a:pt x="3647661" y="0"/>
                </a:cubicBezTo>
                <a:cubicBezTo>
                  <a:pt x="3623206" y="221859"/>
                  <a:pt x="3622213" y="458853"/>
                  <a:pt x="3647661" y="633732"/>
                </a:cubicBezTo>
                <a:cubicBezTo>
                  <a:pt x="3673109" y="808611"/>
                  <a:pt x="3674779" y="1138417"/>
                  <a:pt x="3647661" y="1267465"/>
                </a:cubicBezTo>
                <a:cubicBezTo>
                  <a:pt x="3620543" y="1396513"/>
                  <a:pt x="3664792" y="1625185"/>
                  <a:pt x="3647661" y="1768113"/>
                </a:cubicBezTo>
                <a:cubicBezTo>
                  <a:pt x="3630530" y="1911041"/>
                  <a:pt x="3671056" y="2135008"/>
                  <a:pt x="3647661" y="2446207"/>
                </a:cubicBezTo>
                <a:cubicBezTo>
                  <a:pt x="3624266" y="2757406"/>
                  <a:pt x="3642702" y="2713342"/>
                  <a:pt x="3647661" y="2946855"/>
                </a:cubicBezTo>
                <a:cubicBezTo>
                  <a:pt x="3652620" y="3180368"/>
                  <a:pt x="3664319" y="3290221"/>
                  <a:pt x="3647661" y="3580587"/>
                </a:cubicBezTo>
                <a:cubicBezTo>
                  <a:pt x="3631003" y="3870953"/>
                  <a:pt x="3617531" y="4259425"/>
                  <a:pt x="3647661" y="4436126"/>
                </a:cubicBezTo>
                <a:cubicBezTo>
                  <a:pt x="3523929" y="4410412"/>
                  <a:pt x="3241413" y="4436068"/>
                  <a:pt x="3039718" y="4436126"/>
                </a:cubicBezTo>
                <a:cubicBezTo>
                  <a:pt x="2838023" y="4436184"/>
                  <a:pt x="2630387" y="4431142"/>
                  <a:pt x="2431774" y="4436126"/>
                </a:cubicBezTo>
                <a:cubicBezTo>
                  <a:pt x="2233161" y="4441110"/>
                  <a:pt x="2003296" y="4449826"/>
                  <a:pt x="1823831" y="4436126"/>
                </a:cubicBezTo>
                <a:cubicBezTo>
                  <a:pt x="1644366" y="4422426"/>
                  <a:pt x="1399453" y="4442442"/>
                  <a:pt x="1288840" y="4436126"/>
                </a:cubicBezTo>
                <a:cubicBezTo>
                  <a:pt x="1178227" y="4429810"/>
                  <a:pt x="793482" y="4411099"/>
                  <a:pt x="607943" y="4436126"/>
                </a:cubicBezTo>
                <a:cubicBezTo>
                  <a:pt x="422404" y="4461153"/>
                  <a:pt x="158703" y="4453091"/>
                  <a:pt x="0" y="4436126"/>
                </a:cubicBezTo>
                <a:cubicBezTo>
                  <a:pt x="8129" y="4099466"/>
                  <a:pt x="23502" y="4014012"/>
                  <a:pt x="0" y="3758032"/>
                </a:cubicBezTo>
                <a:cubicBezTo>
                  <a:pt x="-23502" y="3502052"/>
                  <a:pt x="8018" y="3295661"/>
                  <a:pt x="0" y="3035578"/>
                </a:cubicBezTo>
                <a:cubicBezTo>
                  <a:pt x="-8018" y="2775495"/>
                  <a:pt x="-8720" y="2595880"/>
                  <a:pt x="0" y="2401845"/>
                </a:cubicBezTo>
                <a:cubicBezTo>
                  <a:pt x="8720" y="2207810"/>
                  <a:pt x="9279" y="1982551"/>
                  <a:pt x="0" y="1768113"/>
                </a:cubicBezTo>
                <a:cubicBezTo>
                  <a:pt x="-9279" y="1553675"/>
                  <a:pt x="7090" y="1354447"/>
                  <a:pt x="0" y="1178742"/>
                </a:cubicBezTo>
                <a:cubicBezTo>
                  <a:pt x="-7090" y="1003037"/>
                  <a:pt x="-23786" y="768334"/>
                  <a:pt x="0" y="589371"/>
                </a:cubicBezTo>
                <a:cubicBezTo>
                  <a:pt x="23786" y="410408"/>
                  <a:pt x="-16955" y="242082"/>
                  <a:pt x="0" y="0"/>
                </a:cubicBezTo>
                <a:close/>
              </a:path>
              <a:path w="3647661" h="4436126" stroke="0" extrusionOk="0">
                <a:moveTo>
                  <a:pt x="0" y="0"/>
                </a:moveTo>
                <a:cubicBezTo>
                  <a:pt x="171149" y="-7244"/>
                  <a:pt x="374684" y="2591"/>
                  <a:pt x="534990" y="0"/>
                </a:cubicBezTo>
                <a:cubicBezTo>
                  <a:pt x="695296" y="-2591"/>
                  <a:pt x="907320" y="7483"/>
                  <a:pt x="1069981" y="0"/>
                </a:cubicBezTo>
                <a:cubicBezTo>
                  <a:pt x="1232642" y="-7483"/>
                  <a:pt x="1543604" y="-26203"/>
                  <a:pt x="1677924" y="0"/>
                </a:cubicBezTo>
                <a:cubicBezTo>
                  <a:pt x="1812244" y="26203"/>
                  <a:pt x="2140632" y="31361"/>
                  <a:pt x="2322344" y="0"/>
                </a:cubicBezTo>
                <a:cubicBezTo>
                  <a:pt x="2504056" y="-31361"/>
                  <a:pt x="2658834" y="3381"/>
                  <a:pt x="2893811" y="0"/>
                </a:cubicBezTo>
                <a:cubicBezTo>
                  <a:pt x="3128788" y="-3381"/>
                  <a:pt x="3338741" y="-10376"/>
                  <a:pt x="3647661" y="0"/>
                </a:cubicBezTo>
                <a:cubicBezTo>
                  <a:pt x="3628986" y="244498"/>
                  <a:pt x="3624774" y="362520"/>
                  <a:pt x="3647661" y="545010"/>
                </a:cubicBezTo>
                <a:cubicBezTo>
                  <a:pt x="3670549" y="727500"/>
                  <a:pt x="3619543" y="968439"/>
                  <a:pt x="3647661" y="1134381"/>
                </a:cubicBezTo>
                <a:cubicBezTo>
                  <a:pt x="3675779" y="1300323"/>
                  <a:pt x="3670065" y="1646297"/>
                  <a:pt x="3647661" y="1856836"/>
                </a:cubicBezTo>
                <a:cubicBezTo>
                  <a:pt x="3625257" y="2067375"/>
                  <a:pt x="3632904" y="2315399"/>
                  <a:pt x="3647661" y="2490568"/>
                </a:cubicBezTo>
                <a:cubicBezTo>
                  <a:pt x="3662418" y="2665737"/>
                  <a:pt x="3616073" y="2880164"/>
                  <a:pt x="3647661" y="3124300"/>
                </a:cubicBezTo>
                <a:cubicBezTo>
                  <a:pt x="3679249" y="3368436"/>
                  <a:pt x="3677361" y="3519722"/>
                  <a:pt x="3647661" y="3758032"/>
                </a:cubicBezTo>
                <a:cubicBezTo>
                  <a:pt x="3617961" y="3996342"/>
                  <a:pt x="3615180" y="4147465"/>
                  <a:pt x="3647661" y="4436126"/>
                </a:cubicBezTo>
                <a:cubicBezTo>
                  <a:pt x="3506685" y="4421969"/>
                  <a:pt x="3266652" y="4433618"/>
                  <a:pt x="3149147" y="4436126"/>
                </a:cubicBezTo>
                <a:cubicBezTo>
                  <a:pt x="3031642" y="4438634"/>
                  <a:pt x="2832267" y="4432536"/>
                  <a:pt x="2650634" y="4436126"/>
                </a:cubicBezTo>
                <a:cubicBezTo>
                  <a:pt x="2469001" y="4439716"/>
                  <a:pt x="2324677" y="4416284"/>
                  <a:pt x="2042690" y="4436126"/>
                </a:cubicBezTo>
                <a:cubicBezTo>
                  <a:pt x="1760703" y="4455968"/>
                  <a:pt x="1686949" y="4416099"/>
                  <a:pt x="1398270" y="4436126"/>
                </a:cubicBezTo>
                <a:cubicBezTo>
                  <a:pt x="1109591" y="4456153"/>
                  <a:pt x="1071585" y="4455485"/>
                  <a:pt x="899756" y="4436126"/>
                </a:cubicBezTo>
                <a:cubicBezTo>
                  <a:pt x="727927" y="4416767"/>
                  <a:pt x="344407" y="4430463"/>
                  <a:pt x="0" y="4436126"/>
                </a:cubicBezTo>
                <a:cubicBezTo>
                  <a:pt x="5440" y="4303018"/>
                  <a:pt x="91" y="4161914"/>
                  <a:pt x="0" y="3891116"/>
                </a:cubicBezTo>
                <a:cubicBezTo>
                  <a:pt x="-91" y="3620318"/>
                  <a:pt x="-11601" y="3462294"/>
                  <a:pt x="0" y="3301745"/>
                </a:cubicBezTo>
                <a:cubicBezTo>
                  <a:pt x="11601" y="3141196"/>
                  <a:pt x="22776" y="2916996"/>
                  <a:pt x="0" y="2756735"/>
                </a:cubicBezTo>
                <a:cubicBezTo>
                  <a:pt x="-22776" y="2596474"/>
                  <a:pt x="5257" y="2440491"/>
                  <a:pt x="0" y="2256087"/>
                </a:cubicBezTo>
                <a:cubicBezTo>
                  <a:pt x="-5257" y="2071683"/>
                  <a:pt x="20189" y="1902567"/>
                  <a:pt x="0" y="1666716"/>
                </a:cubicBezTo>
                <a:cubicBezTo>
                  <a:pt x="-20189" y="1430865"/>
                  <a:pt x="-21241" y="1161108"/>
                  <a:pt x="0" y="988622"/>
                </a:cubicBezTo>
                <a:cubicBezTo>
                  <a:pt x="21241" y="816136"/>
                  <a:pt x="17108" y="406740"/>
                  <a:pt x="0" y="0"/>
                </a:cubicBezTo>
                <a:close/>
              </a:path>
            </a:pathLst>
          </a:custGeom>
          <a:solidFill>
            <a:schemeClr val="accent2"/>
          </a:solidFill>
          <a:ln w="57150">
            <a:solidFill>
              <a:schemeClr val="accent2"/>
            </a:solidFill>
            <a:extLst>
              <a:ext uri="{C807C97D-BFC1-408E-A445-0C87EB9F89A2}">
                <ask:lineSketchStyleProps xmlns:ask="http://schemas.microsoft.com/office/drawing/2018/sketchyshapes" sd="68728339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052DCC8B-1EF8-43A1-A2D9-10C1000D2497}"/>
              </a:ext>
            </a:extLst>
          </p:cNvPr>
          <p:cNvSpPr>
            <a:spLocks noGrp="1"/>
          </p:cNvSpPr>
          <p:nvPr>
            <p:ph type="subTitle" idx="1"/>
          </p:nvPr>
        </p:nvSpPr>
        <p:spPr>
          <a:xfrm>
            <a:off x="7928114" y="1232452"/>
            <a:ext cx="3200400" cy="3850919"/>
          </a:xfrm>
        </p:spPr>
        <p:txBody>
          <a:bodyPr vert="horz" lIns="91440" tIns="45720" rIns="91440" bIns="45720" rtlCol="0" anchor="b">
            <a:normAutofit/>
          </a:bodyPr>
          <a:lstStyle/>
          <a:p>
            <a:pPr indent="-228600" algn="l">
              <a:buFont typeface="Arial" panose="020B0604020202020204" pitchFamily="34" charset="0"/>
              <a:buChar char="•"/>
            </a:pPr>
            <a:r>
              <a:rPr lang="en-US" sz="1700" b="0" i="0" u="none" strike="noStrike" baseline="0">
                <a:solidFill>
                  <a:srgbClr val="FFFFFF"/>
                </a:solidFill>
              </a:rPr>
              <a:t>1 Understand the features and purpose of a job analysis process</a:t>
            </a:r>
          </a:p>
          <a:p>
            <a:pPr indent="-228600" algn="l">
              <a:buFont typeface="Arial" panose="020B0604020202020204" pitchFamily="34" charset="0"/>
              <a:buChar char="•"/>
            </a:pPr>
            <a:r>
              <a:rPr lang="en-US" sz="1700" b="0" i="0" u="none" strike="noStrike" baseline="0">
                <a:solidFill>
                  <a:srgbClr val="FFFFFF"/>
                </a:solidFill>
              </a:rPr>
              <a:t>2 List the techniques of data collection</a:t>
            </a:r>
          </a:p>
          <a:p>
            <a:pPr indent="-228600" algn="l">
              <a:buFont typeface="Arial" panose="020B0604020202020204" pitchFamily="34" charset="0"/>
              <a:buChar char="•"/>
            </a:pPr>
            <a:r>
              <a:rPr lang="en-US" sz="1700" b="0" i="0" u="none" strike="noStrike" baseline="0">
                <a:solidFill>
                  <a:srgbClr val="FFFFFF"/>
                </a:solidFill>
              </a:rPr>
              <a:t>3 Differentiate between job description and specification</a:t>
            </a:r>
          </a:p>
          <a:p>
            <a:pPr indent="-228600" algn="l">
              <a:buFont typeface="Arial" panose="020B0604020202020204" pitchFamily="34" charset="0"/>
              <a:buChar char="•"/>
            </a:pPr>
            <a:r>
              <a:rPr lang="en-US" sz="1700" b="0" i="0" u="none" strike="noStrike" baseline="0">
                <a:solidFill>
                  <a:srgbClr val="FFFFFF"/>
                </a:solidFill>
              </a:rPr>
              <a:t>4 List the role of the environment in influencing job design</a:t>
            </a:r>
          </a:p>
          <a:p>
            <a:pPr indent="-228600" algn="l">
              <a:buFont typeface="Arial" panose="020B0604020202020204" pitchFamily="34" charset="0"/>
              <a:buChar char="•"/>
            </a:pPr>
            <a:r>
              <a:rPr lang="en-US" sz="1700" b="0" i="0" u="none" strike="noStrike" baseline="0">
                <a:solidFill>
                  <a:srgbClr val="FFFFFF"/>
                </a:solidFill>
              </a:rPr>
              <a:t>5 Enumerate the critical components of a job design</a:t>
            </a:r>
          </a:p>
          <a:p>
            <a:pPr indent="-228600" algn="l">
              <a:buFont typeface="Arial" panose="020B0604020202020204" pitchFamily="34" charset="0"/>
              <a:buChar char="•"/>
            </a:pPr>
            <a:r>
              <a:rPr lang="en-US" sz="1700" b="0" i="0" u="none" strike="noStrike" baseline="0">
                <a:solidFill>
                  <a:srgbClr val="FFFFFF"/>
                </a:solidFill>
              </a:rPr>
              <a:t>6 List the recent trends in a job design</a:t>
            </a:r>
            <a:endParaRPr lang="en-US" sz="1700">
              <a:solidFill>
                <a:srgbClr val="FFFFFF"/>
              </a:solidFill>
            </a:endParaRPr>
          </a:p>
        </p:txBody>
      </p:sp>
      <p:sp>
        <p:nvSpPr>
          <p:cNvPr id="26" name="sketch line">
            <a:extLst>
              <a:ext uri="{FF2B5EF4-FFF2-40B4-BE49-F238E27FC236}">
                <a16:creationId xmlns:a16="http://schemas.microsoft.com/office/drawing/2014/main" id="{2A39B854-4B6C-4F7F-A602-6F97770CED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199" y="5439978"/>
            <a:ext cx="6281928" cy="18288"/>
          </a:xfrm>
          <a:custGeom>
            <a:avLst/>
            <a:gdLst>
              <a:gd name="connsiteX0" fmla="*/ 0 w 6281928"/>
              <a:gd name="connsiteY0" fmla="*/ 0 h 18288"/>
              <a:gd name="connsiteX1" fmla="*/ 572353 w 6281928"/>
              <a:gd name="connsiteY1" fmla="*/ 0 h 18288"/>
              <a:gd name="connsiteX2" fmla="*/ 1207526 w 6281928"/>
              <a:gd name="connsiteY2" fmla="*/ 0 h 18288"/>
              <a:gd name="connsiteX3" fmla="*/ 1779880 w 6281928"/>
              <a:gd name="connsiteY3" fmla="*/ 0 h 18288"/>
              <a:gd name="connsiteX4" fmla="*/ 2540691 w 6281928"/>
              <a:gd name="connsiteY4" fmla="*/ 0 h 18288"/>
              <a:gd name="connsiteX5" fmla="*/ 3238683 w 6281928"/>
              <a:gd name="connsiteY5" fmla="*/ 0 h 18288"/>
              <a:gd name="connsiteX6" fmla="*/ 3936675 w 6281928"/>
              <a:gd name="connsiteY6" fmla="*/ 0 h 18288"/>
              <a:gd name="connsiteX7" fmla="*/ 4760305 w 6281928"/>
              <a:gd name="connsiteY7" fmla="*/ 0 h 18288"/>
              <a:gd name="connsiteX8" fmla="*/ 5521117 w 6281928"/>
              <a:gd name="connsiteY8" fmla="*/ 0 h 18288"/>
              <a:gd name="connsiteX9" fmla="*/ 6281928 w 6281928"/>
              <a:gd name="connsiteY9" fmla="*/ 0 h 18288"/>
              <a:gd name="connsiteX10" fmla="*/ 6281928 w 6281928"/>
              <a:gd name="connsiteY10" fmla="*/ 18288 h 18288"/>
              <a:gd name="connsiteX11" fmla="*/ 5772394 w 6281928"/>
              <a:gd name="connsiteY11" fmla="*/ 18288 h 18288"/>
              <a:gd name="connsiteX12" fmla="*/ 5200040 w 6281928"/>
              <a:gd name="connsiteY12" fmla="*/ 18288 h 18288"/>
              <a:gd name="connsiteX13" fmla="*/ 4439229 w 6281928"/>
              <a:gd name="connsiteY13" fmla="*/ 18288 h 18288"/>
              <a:gd name="connsiteX14" fmla="*/ 3615599 w 6281928"/>
              <a:gd name="connsiteY14" fmla="*/ 18288 h 18288"/>
              <a:gd name="connsiteX15" fmla="*/ 2980426 w 6281928"/>
              <a:gd name="connsiteY15" fmla="*/ 18288 h 18288"/>
              <a:gd name="connsiteX16" fmla="*/ 2156795 w 6281928"/>
              <a:gd name="connsiteY16" fmla="*/ 18288 h 18288"/>
              <a:gd name="connsiteX17" fmla="*/ 1584442 w 6281928"/>
              <a:gd name="connsiteY17" fmla="*/ 18288 h 18288"/>
              <a:gd name="connsiteX18" fmla="*/ 1074908 w 6281928"/>
              <a:gd name="connsiteY18" fmla="*/ 18288 h 18288"/>
              <a:gd name="connsiteX19" fmla="*/ 0 w 6281928"/>
              <a:gd name="connsiteY19" fmla="*/ 18288 h 18288"/>
              <a:gd name="connsiteX20" fmla="*/ 0 w 6281928"/>
              <a:gd name="connsiteY2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281928" h="18288" fill="none" extrusionOk="0">
                <a:moveTo>
                  <a:pt x="0" y="0"/>
                </a:moveTo>
                <a:cubicBezTo>
                  <a:pt x="205960" y="24870"/>
                  <a:pt x="343550" y="5918"/>
                  <a:pt x="572353" y="0"/>
                </a:cubicBezTo>
                <a:cubicBezTo>
                  <a:pt x="801156" y="-5918"/>
                  <a:pt x="1015649" y="-11381"/>
                  <a:pt x="1207526" y="0"/>
                </a:cubicBezTo>
                <a:cubicBezTo>
                  <a:pt x="1399403" y="11381"/>
                  <a:pt x="1549725" y="7866"/>
                  <a:pt x="1779880" y="0"/>
                </a:cubicBezTo>
                <a:cubicBezTo>
                  <a:pt x="2010035" y="-7866"/>
                  <a:pt x="2190674" y="12826"/>
                  <a:pt x="2540691" y="0"/>
                </a:cubicBezTo>
                <a:cubicBezTo>
                  <a:pt x="2890708" y="-12826"/>
                  <a:pt x="3025718" y="-18534"/>
                  <a:pt x="3238683" y="0"/>
                </a:cubicBezTo>
                <a:cubicBezTo>
                  <a:pt x="3451648" y="18534"/>
                  <a:pt x="3603947" y="14884"/>
                  <a:pt x="3936675" y="0"/>
                </a:cubicBezTo>
                <a:cubicBezTo>
                  <a:pt x="4269403" y="-14884"/>
                  <a:pt x="4480718" y="-24607"/>
                  <a:pt x="4760305" y="0"/>
                </a:cubicBezTo>
                <a:cubicBezTo>
                  <a:pt x="5039892" y="24607"/>
                  <a:pt x="5359549" y="-31311"/>
                  <a:pt x="5521117" y="0"/>
                </a:cubicBezTo>
                <a:cubicBezTo>
                  <a:pt x="5682685" y="31311"/>
                  <a:pt x="5986067" y="-12593"/>
                  <a:pt x="6281928" y="0"/>
                </a:cubicBezTo>
                <a:cubicBezTo>
                  <a:pt x="6282307" y="7355"/>
                  <a:pt x="6282212" y="10249"/>
                  <a:pt x="6281928" y="18288"/>
                </a:cubicBezTo>
                <a:cubicBezTo>
                  <a:pt x="6078981" y="8428"/>
                  <a:pt x="5961061" y="2290"/>
                  <a:pt x="5772394" y="18288"/>
                </a:cubicBezTo>
                <a:cubicBezTo>
                  <a:pt x="5583727" y="34286"/>
                  <a:pt x="5329968" y="24208"/>
                  <a:pt x="5200040" y="18288"/>
                </a:cubicBezTo>
                <a:cubicBezTo>
                  <a:pt x="5070112" y="12368"/>
                  <a:pt x="4793288" y="21070"/>
                  <a:pt x="4439229" y="18288"/>
                </a:cubicBezTo>
                <a:cubicBezTo>
                  <a:pt x="4085170" y="15506"/>
                  <a:pt x="3813765" y="-16466"/>
                  <a:pt x="3615599" y="18288"/>
                </a:cubicBezTo>
                <a:cubicBezTo>
                  <a:pt x="3417433" y="53042"/>
                  <a:pt x="3133643" y="20727"/>
                  <a:pt x="2980426" y="18288"/>
                </a:cubicBezTo>
                <a:cubicBezTo>
                  <a:pt x="2827209" y="15849"/>
                  <a:pt x="2380685" y="51850"/>
                  <a:pt x="2156795" y="18288"/>
                </a:cubicBezTo>
                <a:cubicBezTo>
                  <a:pt x="1932905" y="-15274"/>
                  <a:pt x="1716744" y="-1398"/>
                  <a:pt x="1584442" y="18288"/>
                </a:cubicBezTo>
                <a:cubicBezTo>
                  <a:pt x="1452140" y="37974"/>
                  <a:pt x="1280887" y="12750"/>
                  <a:pt x="1074908" y="18288"/>
                </a:cubicBezTo>
                <a:cubicBezTo>
                  <a:pt x="868929" y="23826"/>
                  <a:pt x="318124" y="-17878"/>
                  <a:pt x="0" y="18288"/>
                </a:cubicBezTo>
                <a:cubicBezTo>
                  <a:pt x="-384" y="12702"/>
                  <a:pt x="-513" y="4636"/>
                  <a:pt x="0" y="0"/>
                </a:cubicBezTo>
                <a:close/>
              </a:path>
              <a:path w="6281928" h="18288" stroke="0" extrusionOk="0">
                <a:moveTo>
                  <a:pt x="0" y="0"/>
                </a:moveTo>
                <a:cubicBezTo>
                  <a:pt x="135290" y="27650"/>
                  <a:pt x="488372" y="4391"/>
                  <a:pt x="635173" y="0"/>
                </a:cubicBezTo>
                <a:cubicBezTo>
                  <a:pt x="781974" y="-4391"/>
                  <a:pt x="992816" y="14310"/>
                  <a:pt x="1144707" y="0"/>
                </a:cubicBezTo>
                <a:cubicBezTo>
                  <a:pt x="1296598" y="-14310"/>
                  <a:pt x="1796462" y="-1258"/>
                  <a:pt x="1968337" y="0"/>
                </a:cubicBezTo>
                <a:cubicBezTo>
                  <a:pt x="2140212" y="1258"/>
                  <a:pt x="2343376" y="-12852"/>
                  <a:pt x="2603510" y="0"/>
                </a:cubicBezTo>
                <a:cubicBezTo>
                  <a:pt x="2863644" y="12852"/>
                  <a:pt x="2935073" y="-10591"/>
                  <a:pt x="3238683" y="0"/>
                </a:cubicBezTo>
                <a:cubicBezTo>
                  <a:pt x="3542293" y="10591"/>
                  <a:pt x="3731676" y="3538"/>
                  <a:pt x="4062313" y="0"/>
                </a:cubicBezTo>
                <a:cubicBezTo>
                  <a:pt x="4392950" y="-3538"/>
                  <a:pt x="4440715" y="28126"/>
                  <a:pt x="4634667" y="0"/>
                </a:cubicBezTo>
                <a:cubicBezTo>
                  <a:pt x="4828619" y="-28126"/>
                  <a:pt x="5052661" y="8974"/>
                  <a:pt x="5458297" y="0"/>
                </a:cubicBezTo>
                <a:cubicBezTo>
                  <a:pt x="5863933" y="-8974"/>
                  <a:pt x="5906900" y="-24516"/>
                  <a:pt x="6281928" y="0"/>
                </a:cubicBezTo>
                <a:cubicBezTo>
                  <a:pt x="6282268" y="5688"/>
                  <a:pt x="6281759" y="13142"/>
                  <a:pt x="6281928" y="18288"/>
                </a:cubicBezTo>
                <a:cubicBezTo>
                  <a:pt x="6036108" y="15339"/>
                  <a:pt x="5743611" y="10415"/>
                  <a:pt x="5583936" y="18288"/>
                </a:cubicBezTo>
                <a:cubicBezTo>
                  <a:pt x="5424261" y="26161"/>
                  <a:pt x="5250533" y="-179"/>
                  <a:pt x="4948763" y="18288"/>
                </a:cubicBezTo>
                <a:cubicBezTo>
                  <a:pt x="4646993" y="36755"/>
                  <a:pt x="4354673" y="7565"/>
                  <a:pt x="4125133" y="18288"/>
                </a:cubicBezTo>
                <a:cubicBezTo>
                  <a:pt x="3895593" y="29012"/>
                  <a:pt x="3570246" y="29209"/>
                  <a:pt x="3301502" y="18288"/>
                </a:cubicBezTo>
                <a:cubicBezTo>
                  <a:pt x="3032758" y="7367"/>
                  <a:pt x="2955340" y="11905"/>
                  <a:pt x="2729149" y="18288"/>
                </a:cubicBezTo>
                <a:cubicBezTo>
                  <a:pt x="2502958" y="24671"/>
                  <a:pt x="2269423" y="3142"/>
                  <a:pt x="2031157" y="18288"/>
                </a:cubicBezTo>
                <a:cubicBezTo>
                  <a:pt x="1792891" y="33434"/>
                  <a:pt x="1484731" y="22122"/>
                  <a:pt x="1207526" y="18288"/>
                </a:cubicBezTo>
                <a:cubicBezTo>
                  <a:pt x="930321" y="14454"/>
                  <a:pt x="560231" y="-33402"/>
                  <a:pt x="0" y="18288"/>
                </a:cubicBezTo>
                <a:cubicBezTo>
                  <a:pt x="-478" y="10520"/>
                  <a:pt x="210" y="5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48333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F0D8B-4FCC-412B-A375-71478D55CF6D}"/>
              </a:ext>
            </a:extLst>
          </p:cNvPr>
          <p:cNvSpPr>
            <a:spLocks noGrp="1"/>
          </p:cNvSpPr>
          <p:nvPr>
            <p:ph type="title"/>
          </p:nvPr>
        </p:nvSpPr>
        <p:spPr/>
        <p:txBody>
          <a:bodyPr/>
          <a:lstStyle/>
          <a:p>
            <a:r>
              <a:rPr lang="en-IN" sz="1800" b="1" i="0" u="none" strike="noStrike" baseline="0" dirty="0">
                <a:latin typeface="HelveticaNeueLTStd-Bd"/>
              </a:rPr>
              <a:t>Types of Data Used in Job Analysis</a:t>
            </a:r>
            <a:endParaRPr lang="en-US" dirty="0"/>
          </a:p>
        </p:txBody>
      </p:sp>
      <p:sp>
        <p:nvSpPr>
          <p:cNvPr id="3" name="Content Placeholder 2">
            <a:extLst>
              <a:ext uri="{FF2B5EF4-FFF2-40B4-BE49-F238E27FC236}">
                <a16:creationId xmlns:a16="http://schemas.microsoft.com/office/drawing/2014/main" id="{4EAF8BFB-24EB-4D8C-B7DD-EE33529C070C}"/>
              </a:ext>
            </a:extLst>
          </p:cNvPr>
          <p:cNvSpPr>
            <a:spLocks noGrp="1"/>
          </p:cNvSpPr>
          <p:nvPr>
            <p:ph idx="1"/>
          </p:nvPr>
        </p:nvSpPr>
        <p:spPr/>
        <p:txBody>
          <a:bodyPr>
            <a:normAutofit fontScale="92500" lnSpcReduction="10000"/>
          </a:bodyPr>
          <a:lstStyle/>
          <a:p>
            <a:pPr marL="0" indent="0" algn="l">
              <a:buNone/>
            </a:pPr>
            <a:r>
              <a:rPr lang="en-US" sz="1800" b="1" i="0" u="none" strike="noStrike" baseline="0" dirty="0">
                <a:latin typeface="MinionPro-Bold"/>
              </a:rPr>
              <a:t>1. Job duties</a:t>
            </a:r>
          </a:p>
          <a:p>
            <a:pPr algn="l"/>
            <a:r>
              <a:rPr lang="en-IN" sz="1800" b="0" i="0" u="none" strike="noStrike" baseline="0" dirty="0">
                <a:latin typeface="MinionPro-Regular"/>
              </a:rPr>
              <a:t>a. Daily duties (activities performed on a regular basis every day), periodic duties (activities</a:t>
            </a:r>
          </a:p>
          <a:p>
            <a:pPr algn="l"/>
            <a:r>
              <a:rPr lang="en-IN" sz="1800" b="0" i="0" u="none" strike="noStrike" baseline="0" dirty="0">
                <a:latin typeface="MinionPro-Regular"/>
              </a:rPr>
              <a:t>performed at regular intervals, say a week or a month), and duties performed at irregular</a:t>
            </a:r>
          </a:p>
          <a:p>
            <a:pPr algn="l"/>
            <a:r>
              <a:rPr lang="en-US" sz="1800" b="0" i="0" u="none" strike="noStrike" baseline="0" dirty="0">
                <a:latin typeface="MinionPro-Regular"/>
              </a:rPr>
              <a:t>intervals</a:t>
            </a:r>
          </a:p>
          <a:p>
            <a:pPr algn="l"/>
            <a:r>
              <a:rPr lang="en-US" sz="1800" b="0" i="0" u="none" strike="noStrike" baseline="0" dirty="0">
                <a:latin typeface="MinionPro-Regular"/>
              </a:rPr>
              <a:t>b. Procedures used</a:t>
            </a:r>
          </a:p>
          <a:p>
            <a:pPr algn="l"/>
            <a:r>
              <a:rPr lang="en-US" sz="1800" b="0" i="0" u="none" strike="noStrike" baseline="0" dirty="0">
                <a:latin typeface="MinionPro-Regular"/>
              </a:rPr>
              <a:t>c. Personal responsibility</a:t>
            </a:r>
          </a:p>
          <a:p>
            <a:pPr algn="l"/>
            <a:r>
              <a:rPr lang="en-IN" sz="1800" b="0" i="0" u="none" strike="noStrike" baseline="0" dirty="0">
                <a:latin typeface="MinionPro-Regular"/>
              </a:rPr>
              <a:t>d. Interface with other jobs</a:t>
            </a:r>
          </a:p>
          <a:p>
            <a:pPr algn="l"/>
            <a:r>
              <a:rPr lang="en-IN" sz="1800" b="0" i="0" u="none" strike="noStrike" baseline="0" dirty="0">
                <a:latin typeface="MinionPro-Regular"/>
              </a:rPr>
              <a:t>e. Human behaviour required like the manner of acting or conducting oneself in the job</a:t>
            </a:r>
          </a:p>
          <a:p>
            <a:pPr algn="l"/>
            <a:r>
              <a:rPr lang="en-US" sz="1800" b="0" i="0" u="none" strike="noStrike" baseline="0" dirty="0">
                <a:latin typeface="MinionPro-Regular"/>
              </a:rPr>
              <a:t>f. Physical motions required</a:t>
            </a:r>
          </a:p>
          <a:p>
            <a:pPr marL="0" indent="0" algn="l">
              <a:buNone/>
            </a:pPr>
            <a:r>
              <a:rPr lang="en-IN" sz="1800" b="1" i="0" u="none" strike="noStrike" baseline="0" dirty="0">
                <a:latin typeface="MinionPro-Bold"/>
              </a:rPr>
              <a:t>2. Machines, tools, equipment, and work aids used</a:t>
            </a:r>
          </a:p>
          <a:p>
            <a:pPr algn="l"/>
            <a:r>
              <a:rPr lang="en-IN" sz="1800" b="0" i="0" u="none" strike="noStrike" baseline="0" dirty="0">
                <a:latin typeface="MinionPro-Regular"/>
              </a:rPr>
              <a:t>a. Nature and types of machines and tools required</a:t>
            </a:r>
          </a:p>
          <a:p>
            <a:pPr algn="l"/>
            <a:r>
              <a:rPr lang="en-IN" sz="1800" b="0" i="0" u="none" strike="noStrike" baseline="0" dirty="0">
                <a:latin typeface="MinionPro-Regular"/>
              </a:rPr>
              <a:t>b. Raw material required in job performance</a:t>
            </a:r>
          </a:p>
          <a:p>
            <a:pPr algn="l"/>
            <a:r>
              <a:rPr lang="en-IN" sz="1800" b="0" i="0" u="none" strike="noStrike" baseline="0" dirty="0">
                <a:latin typeface="MinionPro-Regular"/>
              </a:rPr>
              <a:t>c. Finished goods or services produced</a:t>
            </a:r>
            <a:endParaRPr lang="en-US" dirty="0"/>
          </a:p>
        </p:txBody>
      </p:sp>
    </p:spTree>
    <p:extLst>
      <p:ext uri="{BB962C8B-B14F-4D97-AF65-F5344CB8AC3E}">
        <p14:creationId xmlns:p14="http://schemas.microsoft.com/office/powerpoint/2010/main" val="892234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0D88E-B1A7-4803-B249-AC9A3F7FFA0B}"/>
              </a:ext>
            </a:extLst>
          </p:cNvPr>
          <p:cNvSpPr>
            <a:spLocks noGrp="1"/>
          </p:cNvSpPr>
          <p:nvPr>
            <p:ph type="title"/>
          </p:nvPr>
        </p:nvSpPr>
        <p:spPr/>
        <p:txBody>
          <a:bodyPr/>
          <a:lstStyle/>
          <a:p>
            <a:r>
              <a:rPr lang="en-IN" sz="4400" b="1" i="0" u="none" strike="noStrike" baseline="0" dirty="0">
                <a:latin typeface="HelveticaNeueLTStd-Bd"/>
              </a:rPr>
              <a:t>Types of Data Used in Job Analysis</a:t>
            </a:r>
            <a:endParaRPr lang="en-US" dirty="0"/>
          </a:p>
        </p:txBody>
      </p:sp>
      <p:sp>
        <p:nvSpPr>
          <p:cNvPr id="3" name="Content Placeholder 2">
            <a:extLst>
              <a:ext uri="{FF2B5EF4-FFF2-40B4-BE49-F238E27FC236}">
                <a16:creationId xmlns:a16="http://schemas.microsoft.com/office/drawing/2014/main" id="{9F0BE72C-8F6A-4751-B282-9ADAD87EB63E}"/>
              </a:ext>
            </a:extLst>
          </p:cNvPr>
          <p:cNvSpPr>
            <a:spLocks noGrp="1"/>
          </p:cNvSpPr>
          <p:nvPr>
            <p:ph idx="1"/>
          </p:nvPr>
        </p:nvSpPr>
        <p:spPr/>
        <p:txBody>
          <a:bodyPr>
            <a:normAutofit fontScale="85000" lnSpcReduction="20000"/>
          </a:bodyPr>
          <a:lstStyle/>
          <a:p>
            <a:pPr marL="0" indent="0" algn="l">
              <a:buNone/>
            </a:pPr>
            <a:r>
              <a:rPr lang="en-US" sz="1800" b="1" i="0" u="none" strike="noStrike" baseline="0" dirty="0">
                <a:latin typeface="MinionPro-Bold"/>
              </a:rPr>
              <a:t>3. Job performance requirements</a:t>
            </a:r>
          </a:p>
          <a:p>
            <a:pPr algn="l"/>
            <a:r>
              <a:rPr lang="en-US" sz="1800" b="0" i="0" u="none" strike="noStrike" baseline="0" dirty="0">
                <a:latin typeface="MinionPro-Regular"/>
              </a:rPr>
              <a:t>a. Standard performance levels</a:t>
            </a:r>
          </a:p>
          <a:p>
            <a:pPr algn="l"/>
            <a:r>
              <a:rPr lang="en-IN" sz="1800" b="0" i="0" u="none" strike="noStrike" baseline="0" dirty="0">
                <a:latin typeface="MinionPro-Regular"/>
              </a:rPr>
              <a:t>b. Actual work measurement technique required</a:t>
            </a:r>
          </a:p>
          <a:p>
            <a:pPr algn="l"/>
            <a:r>
              <a:rPr lang="en-IN" sz="1800" b="0" i="0" u="none" strike="noStrike" baseline="0" dirty="0">
                <a:latin typeface="MinionPro-Regular"/>
              </a:rPr>
              <a:t>c. Deviation and error levels allowed</a:t>
            </a:r>
          </a:p>
          <a:p>
            <a:pPr marL="0" indent="0" algn="l">
              <a:buNone/>
            </a:pPr>
            <a:r>
              <a:rPr lang="en-US" sz="1800" b="1" i="0" u="none" strike="noStrike" baseline="0" dirty="0">
                <a:latin typeface="MinionPro-Bold"/>
              </a:rPr>
              <a:t>4. Job context</a:t>
            </a:r>
          </a:p>
          <a:p>
            <a:pPr algn="l"/>
            <a:r>
              <a:rPr lang="en-IN" sz="1800" b="0" i="0" u="none" strike="noStrike" baseline="0" dirty="0">
                <a:latin typeface="MinionPro-Regular"/>
              </a:rPr>
              <a:t>a. Physical working environment and location required</a:t>
            </a:r>
          </a:p>
          <a:p>
            <a:pPr algn="l"/>
            <a:r>
              <a:rPr lang="en-IN" sz="1800" b="0" i="0" u="none" strike="noStrike" baseline="0" dirty="0">
                <a:latin typeface="MinionPro-Regular"/>
              </a:rPr>
              <a:t>b. Organizational and social environment required</a:t>
            </a:r>
          </a:p>
          <a:p>
            <a:pPr algn="l"/>
            <a:r>
              <a:rPr lang="en-US" sz="1800" b="0" i="0" u="none" strike="noStrike" baseline="0" dirty="0">
                <a:latin typeface="MinionPro-Regular"/>
              </a:rPr>
              <a:t>c. Work schedule</a:t>
            </a:r>
          </a:p>
          <a:p>
            <a:pPr algn="l"/>
            <a:r>
              <a:rPr lang="en-IN" sz="1800" b="0" i="0" u="none" strike="noStrike" baseline="0" dirty="0">
                <a:latin typeface="MinionPro-Regular"/>
              </a:rPr>
              <a:t>d. Health and safety conditions required</a:t>
            </a:r>
          </a:p>
          <a:p>
            <a:pPr algn="l"/>
            <a:r>
              <a:rPr lang="en-IN" sz="1800" b="0" i="0" u="none" strike="noStrike" baseline="0" dirty="0">
                <a:latin typeface="MinionPro-Regular"/>
              </a:rPr>
              <a:t>e. Financial and non-financial incentives</a:t>
            </a:r>
          </a:p>
          <a:p>
            <a:pPr marL="0" indent="0" algn="l">
              <a:buNone/>
            </a:pPr>
            <a:r>
              <a:rPr lang="en-US" sz="1800" b="1" i="0" u="none" strike="noStrike" baseline="0" dirty="0">
                <a:latin typeface="MinionPro-Bold"/>
              </a:rPr>
              <a:t>5. Personal requirements</a:t>
            </a:r>
          </a:p>
          <a:p>
            <a:pPr algn="l"/>
            <a:r>
              <a:rPr lang="en-US" sz="1800" b="0" i="0" u="none" strike="noStrike" baseline="0" dirty="0">
                <a:latin typeface="MinionPro-Regular"/>
              </a:rPr>
              <a:t>a. Competency required</a:t>
            </a:r>
          </a:p>
          <a:p>
            <a:pPr algn="l"/>
            <a:r>
              <a:rPr lang="en-US" sz="1800" b="0" i="0" u="none" strike="noStrike" baseline="0" dirty="0">
                <a:latin typeface="MinionPro-Regular"/>
              </a:rPr>
              <a:t>b. Work-related experience required</a:t>
            </a:r>
          </a:p>
          <a:p>
            <a:pPr algn="l"/>
            <a:r>
              <a:rPr lang="en-IN" sz="1800" b="0" i="0" u="none" strike="noStrike" baseline="0" dirty="0">
                <a:latin typeface="MinionPro-Regular"/>
              </a:rPr>
              <a:t>c. Training and education levels required</a:t>
            </a:r>
          </a:p>
          <a:p>
            <a:pPr algn="l"/>
            <a:r>
              <a:rPr lang="en-IN" sz="1800" b="0" i="0" u="none" strike="noStrike" baseline="0" dirty="0">
                <a:latin typeface="MinionPro-Regular"/>
              </a:rPr>
              <a:t>d. Special aptitudes, physical characteristics and personality traits required</a:t>
            </a:r>
            <a:endParaRPr lang="en-US" dirty="0"/>
          </a:p>
        </p:txBody>
      </p:sp>
    </p:spTree>
    <p:extLst>
      <p:ext uri="{BB962C8B-B14F-4D97-AF65-F5344CB8AC3E}">
        <p14:creationId xmlns:p14="http://schemas.microsoft.com/office/powerpoint/2010/main" val="42713873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B47ADC-CD3C-47F8-AF13-CB4DF388EFE6}"/>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5100" b="1" i="0" u="none" strike="noStrike" kern="1200" baseline="0">
                <a:solidFill>
                  <a:schemeClr val="tx1"/>
                </a:solidFill>
                <a:latin typeface="+mj-lt"/>
                <a:ea typeface="+mj-ea"/>
                <a:cs typeface="+mj-cs"/>
              </a:rPr>
              <a:t>Techniques of Data Collection in Job Analysis</a:t>
            </a:r>
            <a:endParaRPr lang="en-US" sz="5100" kern="1200">
              <a:solidFill>
                <a:schemeClr val="tx1"/>
              </a:solidFill>
              <a:latin typeface="+mj-lt"/>
              <a:ea typeface="+mj-ea"/>
              <a:cs typeface="+mj-cs"/>
            </a:endParaRPr>
          </a:p>
        </p:txBody>
      </p:sp>
      <p:sp>
        <p:nvSpPr>
          <p:cNvPr id="1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a:extLst>
              <a:ext uri="{FF2B5EF4-FFF2-40B4-BE49-F238E27FC236}">
                <a16:creationId xmlns:a16="http://schemas.microsoft.com/office/drawing/2014/main" id="{0FE6EEE6-CC07-4521-8A85-7D6F54AF037E}"/>
              </a:ext>
            </a:extLst>
          </p:cNvPr>
          <p:cNvPicPr>
            <a:picLocks noGrp="1" noChangeAspect="1"/>
          </p:cNvPicPr>
          <p:nvPr>
            <p:ph idx="1"/>
          </p:nvPr>
        </p:nvPicPr>
        <p:blipFill>
          <a:blip r:embed="rId2"/>
          <a:stretch>
            <a:fillRect/>
          </a:stretch>
        </p:blipFill>
        <p:spPr>
          <a:xfrm>
            <a:off x="4654296" y="1638685"/>
            <a:ext cx="7214616" cy="3553198"/>
          </a:xfrm>
          <a:prstGeom prst="rect">
            <a:avLst/>
          </a:prstGeom>
        </p:spPr>
      </p:pic>
    </p:spTree>
    <p:extLst>
      <p:ext uri="{BB962C8B-B14F-4D97-AF65-F5344CB8AC3E}">
        <p14:creationId xmlns:p14="http://schemas.microsoft.com/office/powerpoint/2010/main" val="710297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8AF5748-FED8-45BA-8631-26D1D10F32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7E9BF56-599A-48D7-A402-E64B72CF39EF}"/>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b="1" i="0" u="none" strike="noStrike" kern="1200" baseline="0">
                <a:solidFill>
                  <a:schemeClr val="tx1"/>
                </a:solidFill>
                <a:latin typeface="+mj-lt"/>
                <a:ea typeface="+mj-ea"/>
                <a:cs typeface="+mj-cs"/>
              </a:rPr>
              <a:t>Questionnaire for Job Analysis</a:t>
            </a:r>
            <a:endParaRPr lang="en-US" sz="4800" kern="1200">
              <a:solidFill>
                <a:schemeClr val="tx1"/>
              </a:solidFill>
              <a:latin typeface="+mj-lt"/>
              <a:ea typeface="+mj-ea"/>
              <a:cs typeface="+mj-cs"/>
            </a:endParaRPr>
          </a:p>
        </p:txBody>
      </p:sp>
      <p:sp>
        <p:nvSpPr>
          <p:cNvPr id="12" name="Rectangle 11">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5" name="Content Placeholder 4">
            <a:extLst>
              <a:ext uri="{FF2B5EF4-FFF2-40B4-BE49-F238E27FC236}">
                <a16:creationId xmlns:a16="http://schemas.microsoft.com/office/drawing/2014/main" id="{CB277AB5-6BED-4BB1-844C-A215F354C097}"/>
              </a:ext>
            </a:extLst>
          </p:cNvPr>
          <p:cNvPicPr>
            <a:picLocks noGrp="1" noChangeAspect="1"/>
          </p:cNvPicPr>
          <p:nvPr>
            <p:ph idx="1"/>
          </p:nvPr>
        </p:nvPicPr>
        <p:blipFill>
          <a:blip r:embed="rId2"/>
          <a:stretch>
            <a:fillRect/>
          </a:stretch>
        </p:blipFill>
        <p:spPr>
          <a:xfrm>
            <a:off x="4904659" y="625683"/>
            <a:ext cx="6766260" cy="5455380"/>
          </a:xfrm>
          <a:prstGeom prst="rect">
            <a:avLst/>
          </a:prstGeom>
        </p:spPr>
      </p:pic>
    </p:spTree>
    <p:extLst>
      <p:ext uri="{BB962C8B-B14F-4D97-AF65-F5344CB8AC3E}">
        <p14:creationId xmlns:p14="http://schemas.microsoft.com/office/powerpoint/2010/main" val="2061972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39737AA-80A3-4939-BF78-11D8FDCD2BAB}"/>
              </a:ext>
            </a:extLst>
          </p:cNvPr>
          <p:cNvSpPr>
            <a:spLocks noGrp="1"/>
          </p:cNvSpPr>
          <p:nvPr>
            <p:ph type="title"/>
          </p:nvPr>
        </p:nvSpPr>
        <p:spPr>
          <a:xfrm>
            <a:off x="838200" y="365125"/>
            <a:ext cx="10515600" cy="1325563"/>
          </a:xfrm>
        </p:spPr>
        <p:txBody>
          <a:bodyPr>
            <a:normAutofit/>
          </a:bodyPr>
          <a:lstStyle/>
          <a:p>
            <a:r>
              <a:rPr lang="en-US" sz="5400" b="1" i="0" u="none" strike="noStrike" baseline="0">
                <a:latin typeface="HelveticaNeueLTStd-Blk"/>
              </a:rPr>
              <a:t>Job Description</a:t>
            </a:r>
            <a:endParaRPr lang="en-US"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1CC33E9-1798-4EBE-8AC2-15BB8BEEB2C0}"/>
              </a:ext>
            </a:extLst>
          </p:cNvPr>
          <p:cNvSpPr>
            <a:spLocks noGrp="1"/>
          </p:cNvSpPr>
          <p:nvPr>
            <p:ph idx="1"/>
          </p:nvPr>
        </p:nvSpPr>
        <p:spPr>
          <a:xfrm>
            <a:off x="838200" y="1929384"/>
            <a:ext cx="10515600" cy="4251960"/>
          </a:xfrm>
        </p:spPr>
        <p:txBody>
          <a:bodyPr>
            <a:normAutofit/>
          </a:bodyPr>
          <a:lstStyle/>
          <a:p>
            <a:r>
              <a:rPr lang="en-IN" sz="2200"/>
              <a:t>Invariably, the process of job analysis ends with the preparation of two vital documents for the organization. These are job description and job specification. Job description is a written statement that describes all the aspects of a job. </a:t>
            </a:r>
          </a:p>
          <a:p>
            <a:r>
              <a:rPr lang="en-IN" sz="2200"/>
              <a:t>It aims at simplifying and standardizing the HR activities of an organization. It also enables the employees to understand clearly what is expected of them in their jobs. </a:t>
            </a:r>
          </a:p>
          <a:p>
            <a:r>
              <a:rPr lang="en-IN" sz="2200"/>
              <a:t>It contains both organizational information (structure, relationship, to name a few) and functional information relating to the job. But, the description of each task should be confined to a few sentences with the focus being on results. We shall now see a few relevant definitions of job description.</a:t>
            </a:r>
            <a:endParaRPr lang="en-US" sz="2200"/>
          </a:p>
        </p:txBody>
      </p:sp>
    </p:spTree>
    <p:extLst>
      <p:ext uri="{BB962C8B-B14F-4D97-AF65-F5344CB8AC3E}">
        <p14:creationId xmlns:p14="http://schemas.microsoft.com/office/powerpoint/2010/main" val="1800137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BCD53C9-86AF-4546-B0EF-8878C0B544DD}"/>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b="1" i="0" u="none" strike="noStrike" kern="1200" baseline="0">
                <a:solidFill>
                  <a:srgbClr val="FFFFFF"/>
                </a:solidFill>
                <a:latin typeface="+mj-lt"/>
                <a:ea typeface="+mj-ea"/>
                <a:cs typeface="+mj-cs"/>
              </a:rPr>
              <a:t>A Pro Forma Job Description Statement</a:t>
            </a:r>
            <a:endParaRPr lang="en-US" sz="3600" kern="1200">
              <a:solidFill>
                <a:srgbClr val="FFFFFF"/>
              </a:solidFill>
              <a:latin typeface="+mj-lt"/>
              <a:ea typeface="+mj-ea"/>
              <a:cs typeface="+mj-cs"/>
            </a:endParaRPr>
          </a:p>
        </p:txBody>
      </p:sp>
      <p:pic>
        <p:nvPicPr>
          <p:cNvPr id="5" name="Content Placeholder 4">
            <a:extLst>
              <a:ext uri="{FF2B5EF4-FFF2-40B4-BE49-F238E27FC236}">
                <a16:creationId xmlns:a16="http://schemas.microsoft.com/office/drawing/2014/main" id="{85FA16BA-B9AD-44F9-9A09-85D87C36DB63}"/>
              </a:ext>
            </a:extLst>
          </p:cNvPr>
          <p:cNvPicPr>
            <a:picLocks noGrp="1" noChangeAspect="1"/>
          </p:cNvPicPr>
          <p:nvPr>
            <p:ph idx="1"/>
          </p:nvPr>
        </p:nvPicPr>
        <p:blipFill>
          <a:blip r:embed="rId2"/>
          <a:stretch>
            <a:fillRect/>
          </a:stretch>
        </p:blipFill>
        <p:spPr>
          <a:xfrm>
            <a:off x="6118284" y="643466"/>
            <a:ext cx="4098763" cy="5568739"/>
          </a:xfrm>
          <a:prstGeom prst="rect">
            <a:avLst/>
          </a:prstGeom>
        </p:spPr>
      </p:pic>
    </p:spTree>
    <p:extLst>
      <p:ext uri="{BB962C8B-B14F-4D97-AF65-F5344CB8AC3E}">
        <p14:creationId xmlns:p14="http://schemas.microsoft.com/office/powerpoint/2010/main" val="31672680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lowchart: Document 9">
            <a:extLst>
              <a:ext uri="{FF2B5EF4-FFF2-40B4-BE49-F238E27FC236}">
                <a16:creationId xmlns:a16="http://schemas.microsoft.com/office/drawing/2014/main" id="{D12DDE76-C203-4047-9998-63900085B5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8175" y="0"/>
            <a:ext cx="3248025" cy="3400426"/>
          </a:xfrm>
          <a:prstGeom prst="flowChartDocument">
            <a:avLst/>
          </a:prstGeom>
          <a:solidFill>
            <a:srgbClr val="5531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30F1408-5F48-471E-B153-5867AC3193D7}"/>
              </a:ext>
            </a:extLst>
          </p:cNvPr>
          <p:cNvSpPr>
            <a:spLocks noGrp="1"/>
          </p:cNvSpPr>
          <p:nvPr>
            <p:ph type="title"/>
          </p:nvPr>
        </p:nvSpPr>
        <p:spPr>
          <a:xfrm>
            <a:off x="838200" y="171162"/>
            <a:ext cx="2840182" cy="2371148"/>
          </a:xfrm>
        </p:spPr>
        <p:txBody>
          <a:bodyPr vert="horz" lIns="91440" tIns="45720" rIns="91440" bIns="45720" rtlCol="0" anchor="ctr">
            <a:normAutofit/>
          </a:bodyPr>
          <a:lstStyle/>
          <a:p>
            <a:r>
              <a:rPr lang="en-US" sz="3200" b="1" i="0" u="none" strike="noStrike" kern="1200" baseline="0" dirty="0">
                <a:solidFill>
                  <a:srgbClr val="FFFFFF"/>
                </a:solidFill>
                <a:latin typeface="+mj-lt"/>
                <a:ea typeface="+mj-ea"/>
                <a:cs typeface="+mj-cs"/>
              </a:rPr>
              <a:t>Example of a Job Description</a:t>
            </a:r>
            <a:endParaRPr lang="en-US" sz="3200" kern="1200" dirty="0">
              <a:solidFill>
                <a:srgbClr val="FFFFFF"/>
              </a:solidFill>
              <a:latin typeface="+mj-lt"/>
              <a:ea typeface="+mj-ea"/>
              <a:cs typeface="+mj-cs"/>
            </a:endParaRPr>
          </a:p>
        </p:txBody>
      </p:sp>
      <p:pic>
        <p:nvPicPr>
          <p:cNvPr id="5" name="Content Placeholder 4">
            <a:extLst>
              <a:ext uri="{FF2B5EF4-FFF2-40B4-BE49-F238E27FC236}">
                <a16:creationId xmlns:a16="http://schemas.microsoft.com/office/drawing/2014/main" id="{B44FCA02-FE9A-4671-9AA3-0C6F8421541B}"/>
              </a:ext>
            </a:extLst>
          </p:cNvPr>
          <p:cNvPicPr>
            <a:picLocks noGrp="1" noChangeAspect="1"/>
          </p:cNvPicPr>
          <p:nvPr>
            <p:ph idx="1"/>
          </p:nvPr>
        </p:nvPicPr>
        <p:blipFill>
          <a:blip r:embed="rId2"/>
          <a:stretch>
            <a:fillRect/>
          </a:stretch>
        </p:blipFill>
        <p:spPr>
          <a:xfrm>
            <a:off x="4361943" y="640080"/>
            <a:ext cx="7039516" cy="5578816"/>
          </a:xfrm>
          <a:prstGeom prst="rect">
            <a:avLst/>
          </a:prstGeom>
        </p:spPr>
      </p:pic>
    </p:spTree>
    <p:extLst>
      <p:ext uri="{BB962C8B-B14F-4D97-AF65-F5344CB8AC3E}">
        <p14:creationId xmlns:p14="http://schemas.microsoft.com/office/powerpoint/2010/main" val="1714756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02C20F8-EFCD-46E7-8B43-E195AE09C477}"/>
              </a:ext>
            </a:extLst>
          </p:cNvPr>
          <p:cNvSpPr>
            <a:spLocks noGrp="1"/>
          </p:cNvSpPr>
          <p:nvPr>
            <p:ph type="title"/>
          </p:nvPr>
        </p:nvSpPr>
        <p:spPr>
          <a:xfrm>
            <a:off x="838200" y="365125"/>
            <a:ext cx="10515600" cy="1325563"/>
          </a:xfrm>
        </p:spPr>
        <p:txBody>
          <a:bodyPr>
            <a:normAutofit/>
          </a:bodyPr>
          <a:lstStyle/>
          <a:p>
            <a:r>
              <a:rPr lang="en-US" sz="5400" b="1" i="0" u="none" strike="noStrike" baseline="0">
                <a:latin typeface="HelveticaNeueLTStd-Blk"/>
              </a:rPr>
              <a:t>Job Specification</a:t>
            </a:r>
            <a:endParaRPr lang="en-US"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6B0A866-74BF-4AB2-8226-26F5E4B3963E}"/>
              </a:ext>
            </a:extLst>
          </p:cNvPr>
          <p:cNvSpPr>
            <a:spLocks noGrp="1"/>
          </p:cNvSpPr>
          <p:nvPr>
            <p:ph idx="1"/>
          </p:nvPr>
        </p:nvSpPr>
        <p:spPr>
          <a:xfrm>
            <a:off x="838200" y="1929384"/>
            <a:ext cx="10515600" cy="4251960"/>
          </a:xfrm>
        </p:spPr>
        <p:txBody>
          <a:bodyPr>
            <a:normAutofit/>
          </a:bodyPr>
          <a:lstStyle/>
          <a:p>
            <a:r>
              <a:rPr lang="en-IN" sz="2200"/>
              <a:t>A job specification can either be part of the job description or an independent statement. </a:t>
            </a:r>
          </a:p>
          <a:p>
            <a:r>
              <a:rPr lang="en-IN" sz="2200"/>
              <a:t>It is actually a document that specifies the minimum acceptable qualities required for a person to complete the job satisfactorily. It usually contains the details of the employee’s characteristics and the qualifications essential for the job. The job characteristics may include physical, mental, social and behavioural characters of the job holders</a:t>
            </a:r>
            <a:endParaRPr lang="en-US" sz="2200"/>
          </a:p>
        </p:txBody>
      </p:sp>
    </p:spTree>
    <p:extLst>
      <p:ext uri="{BB962C8B-B14F-4D97-AF65-F5344CB8AC3E}">
        <p14:creationId xmlns:p14="http://schemas.microsoft.com/office/powerpoint/2010/main" val="30521157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D9890D-3510-4D71-93DF-B8092C78F788}"/>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b="1" i="0" u="none" strike="noStrike" kern="1200" baseline="0">
                <a:solidFill>
                  <a:schemeClr val="bg1"/>
                </a:solidFill>
                <a:latin typeface="+mj-lt"/>
                <a:ea typeface="+mj-ea"/>
                <a:cs typeface="+mj-cs"/>
              </a:rPr>
              <a:t>A Pro Forma Job Specification Statement</a:t>
            </a:r>
            <a:endParaRPr lang="en-US" sz="3200" kern="1200">
              <a:solidFill>
                <a:schemeClr val="bg1"/>
              </a:solidFill>
              <a:latin typeface="+mj-lt"/>
              <a:ea typeface="+mj-ea"/>
              <a:cs typeface="+mj-cs"/>
            </a:endParaRPr>
          </a:p>
        </p:txBody>
      </p:sp>
      <p:pic>
        <p:nvPicPr>
          <p:cNvPr id="5" name="Content Placeholder 4">
            <a:extLst>
              <a:ext uri="{FF2B5EF4-FFF2-40B4-BE49-F238E27FC236}">
                <a16:creationId xmlns:a16="http://schemas.microsoft.com/office/drawing/2014/main" id="{A9ADE65C-4253-4BE0-A6B4-B09B272AD4A2}"/>
              </a:ext>
            </a:extLst>
          </p:cNvPr>
          <p:cNvPicPr>
            <a:picLocks noGrp="1" noChangeAspect="1"/>
          </p:cNvPicPr>
          <p:nvPr>
            <p:ph idx="1"/>
          </p:nvPr>
        </p:nvPicPr>
        <p:blipFill>
          <a:blip r:embed="rId2"/>
          <a:stretch>
            <a:fillRect/>
          </a:stretch>
        </p:blipFill>
        <p:spPr>
          <a:xfrm>
            <a:off x="1930883" y="1675227"/>
            <a:ext cx="8330233" cy="4394199"/>
          </a:xfrm>
          <a:prstGeom prst="rect">
            <a:avLst/>
          </a:prstGeom>
        </p:spPr>
      </p:pic>
    </p:spTree>
    <p:extLst>
      <p:ext uri="{BB962C8B-B14F-4D97-AF65-F5344CB8AC3E}">
        <p14:creationId xmlns:p14="http://schemas.microsoft.com/office/powerpoint/2010/main" val="2406438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4B03BF-6E70-48B7-88FA-35638C6D58FC}"/>
              </a:ext>
            </a:extLst>
          </p:cNvPr>
          <p:cNvSpPr>
            <a:spLocks noGrp="1"/>
          </p:cNvSpPr>
          <p:nvPr>
            <p:ph type="title"/>
          </p:nvPr>
        </p:nvSpPr>
        <p:spPr>
          <a:xfrm>
            <a:off x="838200" y="365125"/>
            <a:ext cx="10515600" cy="1325563"/>
          </a:xfrm>
        </p:spPr>
        <p:txBody>
          <a:bodyPr>
            <a:normAutofit/>
          </a:bodyPr>
          <a:lstStyle/>
          <a:p>
            <a:r>
              <a:rPr lang="en-US" sz="4200" b="1" i="0" u="none" strike="noStrike" baseline="0">
                <a:latin typeface="HelveticaNeueLTStd-Blk"/>
              </a:rPr>
              <a:t>Challenges Affecting the Effectiveness</a:t>
            </a:r>
            <a:br>
              <a:rPr lang="en-US" sz="4200" b="1" i="0" u="none" strike="noStrike" baseline="0">
                <a:latin typeface="HelveticaNeueLTStd-Blk"/>
              </a:rPr>
            </a:br>
            <a:r>
              <a:rPr lang="en-US" sz="4200" b="1" i="0" u="none" strike="noStrike" baseline="0">
                <a:latin typeface="HelveticaNeueLTStd-Blk"/>
              </a:rPr>
              <a:t>of Job Analysis</a:t>
            </a:r>
            <a:endParaRPr lang="en-US" sz="42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DA93E73-824E-4F68-97BE-46DB853D7C71}"/>
              </a:ext>
            </a:extLst>
          </p:cNvPr>
          <p:cNvSpPr>
            <a:spLocks noGrp="1"/>
          </p:cNvSpPr>
          <p:nvPr>
            <p:ph idx="1"/>
          </p:nvPr>
        </p:nvSpPr>
        <p:spPr>
          <a:xfrm>
            <a:off x="838200" y="1929384"/>
            <a:ext cx="10515600" cy="4251960"/>
          </a:xfrm>
        </p:spPr>
        <p:txBody>
          <a:bodyPr>
            <a:normAutofit/>
          </a:bodyPr>
          <a:lstStyle/>
          <a:p>
            <a:r>
              <a:rPr lang="en-US" sz="2200" b="1" i="0" u="none" strike="noStrike" baseline="0">
                <a:latin typeface="HelveticaNeueLTStd-Blk"/>
              </a:rPr>
              <a:t>Employees’ Anxiety</a:t>
            </a:r>
          </a:p>
          <a:p>
            <a:r>
              <a:rPr lang="en-IN" sz="2200" b="1" i="0" u="none" strike="noStrike" baseline="0">
                <a:latin typeface="HelveticaNeueLTStd-Blk"/>
              </a:rPr>
              <a:t>Management’s Attitude towards Job Analysis</a:t>
            </a:r>
            <a:endParaRPr lang="en-US" sz="2200" b="1">
              <a:latin typeface="HelveticaNeueLTStd-Blk"/>
            </a:endParaRPr>
          </a:p>
          <a:p>
            <a:r>
              <a:rPr lang="en-IN" sz="2200" b="1" i="0" u="none" strike="noStrike" baseline="0">
                <a:latin typeface="HelveticaNeueLTStd-Blk"/>
              </a:rPr>
              <a:t>Undue Importance to Job Holders</a:t>
            </a:r>
            <a:endParaRPr lang="en-US" sz="2200" b="1" i="0" u="none" strike="noStrike" baseline="0">
              <a:latin typeface="HelveticaNeueLTStd-Blk"/>
            </a:endParaRPr>
          </a:p>
          <a:p>
            <a:r>
              <a:rPr lang="en-US" sz="2200" b="1" i="0" u="none" strike="noStrike" baseline="0">
                <a:latin typeface="HelveticaNeueLTStd-Blk"/>
              </a:rPr>
              <a:t>Environmental Influence</a:t>
            </a:r>
            <a:endParaRPr lang="en-US" sz="2200" b="1">
              <a:latin typeface="HelveticaNeueLTStd-Blk"/>
            </a:endParaRPr>
          </a:p>
          <a:p>
            <a:r>
              <a:rPr lang="en-US" sz="2200" b="1" i="0" u="none" strike="noStrike" baseline="0">
                <a:latin typeface="HelveticaNeueLTStd-Blk"/>
              </a:rPr>
              <a:t>Absence of Follow-up Action</a:t>
            </a:r>
            <a:endParaRPr lang="en-US" sz="2200" b="1">
              <a:latin typeface="HelveticaNeueLTStd-Blk"/>
            </a:endParaRPr>
          </a:p>
        </p:txBody>
      </p:sp>
    </p:spTree>
    <p:extLst>
      <p:ext uri="{BB962C8B-B14F-4D97-AF65-F5344CB8AC3E}">
        <p14:creationId xmlns:p14="http://schemas.microsoft.com/office/powerpoint/2010/main" val="2093621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3FA0A5-2C58-414C-A74D-292B48004A80}"/>
              </a:ext>
            </a:extLst>
          </p:cNvPr>
          <p:cNvSpPr>
            <a:spLocks noGrp="1"/>
          </p:cNvSpPr>
          <p:nvPr>
            <p:ph type="title"/>
          </p:nvPr>
        </p:nvSpPr>
        <p:spPr>
          <a:xfrm>
            <a:off x="635000" y="640823"/>
            <a:ext cx="3418659" cy="5583148"/>
          </a:xfrm>
        </p:spPr>
        <p:txBody>
          <a:bodyPr anchor="ctr">
            <a:normAutofit/>
          </a:bodyPr>
          <a:lstStyle/>
          <a:p>
            <a:r>
              <a:rPr lang="en-US" sz="4200" b="1" i="0" u="none" strike="noStrike" baseline="0">
                <a:latin typeface="HelveticaNeueLTStd-Blk"/>
              </a:rPr>
              <a:t>Introduction</a:t>
            </a:r>
            <a:endParaRPr lang="en-US" sz="420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D5EF64C1-82F1-4B93-9357-6D7FC98A8D55}"/>
              </a:ext>
            </a:extLst>
          </p:cNvPr>
          <p:cNvGraphicFramePr>
            <a:graphicFrameLocks noGrp="1"/>
          </p:cNvGraphicFramePr>
          <p:nvPr>
            <p:ph idx="1"/>
            <p:extLst>
              <p:ext uri="{D42A27DB-BD31-4B8C-83A1-F6EECF244321}">
                <p14:modId xmlns:p14="http://schemas.microsoft.com/office/powerpoint/2010/main" val="1766043119"/>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8146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5A482A0-8389-4887-AB73-8DCDB6EBECE1}"/>
              </a:ext>
            </a:extLst>
          </p:cNvPr>
          <p:cNvPicPr>
            <a:picLocks noChangeAspect="1"/>
          </p:cNvPicPr>
          <p:nvPr/>
        </p:nvPicPr>
        <p:blipFill rotWithShape="1">
          <a:blip r:embed="rId2">
            <a:duotone>
              <a:schemeClr val="bg2">
                <a:shade val="45000"/>
                <a:satMod val="135000"/>
              </a:schemeClr>
              <a:prstClr val="white"/>
            </a:duotone>
          </a:blip>
          <a:srcRect b="15730"/>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B11DE68-946A-4FAC-BF9C-F8546B1E9507}"/>
              </a:ext>
            </a:extLst>
          </p:cNvPr>
          <p:cNvSpPr>
            <a:spLocks noGrp="1"/>
          </p:cNvSpPr>
          <p:nvPr>
            <p:ph type="title"/>
          </p:nvPr>
        </p:nvSpPr>
        <p:spPr>
          <a:xfrm>
            <a:off x="838200" y="365125"/>
            <a:ext cx="10515600" cy="1325563"/>
          </a:xfrm>
        </p:spPr>
        <p:txBody>
          <a:bodyPr>
            <a:normAutofit/>
          </a:bodyPr>
          <a:lstStyle/>
          <a:p>
            <a:r>
              <a:rPr lang="en-US" b="1" i="0" u="none" strike="noStrike" baseline="0">
                <a:latin typeface="HelveticaNeueLTStd-Blk"/>
              </a:rPr>
              <a:t>Job Design</a:t>
            </a:r>
            <a:endParaRPr lang="en-US" dirty="0"/>
          </a:p>
        </p:txBody>
      </p:sp>
      <p:graphicFrame>
        <p:nvGraphicFramePr>
          <p:cNvPr id="5" name="Content Placeholder 2">
            <a:extLst>
              <a:ext uri="{FF2B5EF4-FFF2-40B4-BE49-F238E27FC236}">
                <a16:creationId xmlns:a16="http://schemas.microsoft.com/office/drawing/2014/main" id="{0D56EDF1-AD09-4B70-8AB2-F361CDA3935A}"/>
              </a:ext>
            </a:extLst>
          </p:cNvPr>
          <p:cNvGraphicFramePr>
            <a:graphicFrameLocks noGrp="1"/>
          </p:cNvGraphicFramePr>
          <p:nvPr>
            <p:ph idx="1"/>
            <p:extLst>
              <p:ext uri="{D42A27DB-BD31-4B8C-83A1-F6EECF244321}">
                <p14:modId xmlns:p14="http://schemas.microsoft.com/office/powerpoint/2010/main" val="1569083984"/>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337895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532977D-5318-4169-8B5C-1361DEC170ED}"/>
              </a:ext>
            </a:extLst>
          </p:cNvPr>
          <p:cNvSpPr>
            <a:spLocks noGrp="1"/>
          </p:cNvSpPr>
          <p:nvPr>
            <p:ph type="title"/>
          </p:nvPr>
        </p:nvSpPr>
        <p:spPr>
          <a:xfrm>
            <a:off x="838200" y="365125"/>
            <a:ext cx="10515600" cy="1325563"/>
          </a:xfrm>
        </p:spPr>
        <p:txBody>
          <a:bodyPr>
            <a:normAutofit/>
          </a:bodyPr>
          <a:lstStyle/>
          <a:p>
            <a:r>
              <a:rPr lang="en-US" sz="5400" b="1" i="0" u="none" strike="noStrike" baseline="0">
                <a:latin typeface="HelveticaNeueLTStd-Blk"/>
              </a:rPr>
              <a:t>Benefits of Job Design</a:t>
            </a:r>
            <a:endParaRPr lang="en-US" sz="5400"/>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93DE44A-6862-4514-B3D6-B597421095C4}"/>
              </a:ext>
            </a:extLst>
          </p:cNvPr>
          <p:cNvSpPr>
            <a:spLocks noGrp="1"/>
          </p:cNvSpPr>
          <p:nvPr>
            <p:ph idx="1"/>
          </p:nvPr>
        </p:nvSpPr>
        <p:spPr>
          <a:xfrm>
            <a:off x="838200" y="1929384"/>
            <a:ext cx="10515600" cy="4251960"/>
          </a:xfrm>
        </p:spPr>
        <p:txBody>
          <a:bodyPr>
            <a:normAutofit/>
          </a:bodyPr>
          <a:lstStyle/>
          <a:p>
            <a:pPr marL="0" indent="0">
              <a:buNone/>
            </a:pPr>
            <a:r>
              <a:rPr lang="en-IN" sz="1700" b="0" i="0" u="none" strike="noStrike" baseline="0">
                <a:latin typeface="MinionPro-Regular"/>
              </a:rPr>
              <a:t>Job design has the following benefits:</a:t>
            </a:r>
          </a:p>
          <a:p>
            <a:r>
              <a:rPr lang="en-IN" sz="1700" b="0" i="0" u="none" strike="noStrike" baseline="0">
                <a:latin typeface="MinionPro-Regular"/>
              </a:rPr>
              <a:t>It enables the organization to develop a competent, dynamic and responsive workforce.</a:t>
            </a:r>
          </a:p>
          <a:p>
            <a:r>
              <a:rPr lang="en-IN" sz="1700" b="0" i="0" u="none" strike="noStrike" baseline="0">
                <a:latin typeface="MinionPro-Regular"/>
              </a:rPr>
              <a:t>It ensures that the customers get high-quality goods and services without any delay and </a:t>
            </a:r>
            <a:r>
              <a:rPr lang="en-US" sz="1700" b="0" i="0" u="none" strike="noStrike" baseline="0">
                <a:latin typeface="MinionPro-Regular"/>
              </a:rPr>
              <a:t>interruptions.</a:t>
            </a:r>
          </a:p>
          <a:p>
            <a:r>
              <a:rPr lang="en-IN" sz="1700" b="0" i="0" u="none" strike="noStrike" baseline="0">
                <a:latin typeface="MinionPro-Regular"/>
              </a:rPr>
              <a:t>It helps the firm in achieving cost reduction by eliminating the causes of accidents and injuries through enhanced health and safety measures.</a:t>
            </a:r>
          </a:p>
          <a:p>
            <a:r>
              <a:rPr lang="en-IN" sz="1700" b="0" i="0" u="none" strike="noStrike" baseline="0">
                <a:latin typeface="MinionPro-Regular"/>
              </a:rPr>
              <a:t>It enhances the employees’ satisfaction, motivation, involvement and commitment, leading to improved cooperation between the management and the employees.</a:t>
            </a:r>
          </a:p>
          <a:p>
            <a:r>
              <a:rPr lang="en-IN" sz="1700" b="0" i="0" u="none" strike="noStrike" baseline="0">
                <a:latin typeface="MinionPro-Regular"/>
              </a:rPr>
              <a:t>It offers wide opportunities to the employees to convey their views and opinions to the </a:t>
            </a:r>
            <a:r>
              <a:rPr lang="en-US" sz="1700" b="0" i="0" u="none" strike="noStrike" baseline="0">
                <a:latin typeface="MinionPro-Regular"/>
              </a:rPr>
              <a:t>management through participative management programmes.</a:t>
            </a:r>
          </a:p>
          <a:p>
            <a:r>
              <a:rPr lang="en-IN" sz="1700" b="0" i="0" u="none" strike="noStrike" baseline="0">
                <a:latin typeface="MinionPro-Regular"/>
              </a:rPr>
              <a:t>Its implementation often requires the employees to undergo periodic training to upgrade their skills and thus helps them in their career growth.</a:t>
            </a:r>
          </a:p>
          <a:p>
            <a:r>
              <a:rPr lang="en-IN" sz="1700" b="0" i="0" u="none" strike="noStrike" baseline="0">
                <a:latin typeface="MinionPro-Regular"/>
              </a:rPr>
              <a:t>It contributes effectively to the organizational effectiveness and, as a result, to the competitiveness of the organization in the market.</a:t>
            </a:r>
            <a:endParaRPr lang="en-US" sz="1700"/>
          </a:p>
        </p:txBody>
      </p:sp>
    </p:spTree>
    <p:extLst>
      <p:ext uri="{BB962C8B-B14F-4D97-AF65-F5344CB8AC3E}">
        <p14:creationId xmlns:p14="http://schemas.microsoft.com/office/powerpoint/2010/main" val="82701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80F98-9B78-4D03-95F1-FDB35F6D6D55}"/>
              </a:ext>
            </a:extLst>
          </p:cNvPr>
          <p:cNvSpPr>
            <a:spLocks noGrp="1"/>
          </p:cNvSpPr>
          <p:nvPr>
            <p:ph type="title"/>
          </p:nvPr>
        </p:nvSpPr>
        <p:spPr/>
        <p:txBody>
          <a:bodyPr/>
          <a:lstStyle/>
          <a:p>
            <a:r>
              <a:rPr lang="en-IN" sz="1800" b="1" i="0" u="none" strike="noStrike" baseline="0" dirty="0">
                <a:latin typeface="HelveticaNeueLTStd-Blk"/>
              </a:rPr>
              <a:t>Environmental Influence on the Job Design</a:t>
            </a:r>
            <a:endParaRPr lang="en-US" dirty="0"/>
          </a:p>
        </p:txBody>
      </p:sp>
      <p:graphicFrame>
        <p:nvGraphicFramePr>
          <p:cNvPr id="5" name="Content Placeholder 2">
            <a:extLst>
              <a:ext uri="{FF2B5EF4-FFF2-40B4-BE49-F238E27FC236}">
                <a16:creationId xmlns:a16="http://schemas.microsoft.com/office/drawing/2014/main" id="{802E4DAF-2A54-43CA-87DD-9F9EB2215989}"/>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57380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5" name="Straight Connector 11">
            <a:extLst>
              <a:ext uri="{FF2B5EF4-FFF2-40B4-BE49-F238E27FC236}">
                <a16:creationId xmlns:a16="http://schemas.microsoft.com/office/drawing/2014/main" id="{D2E961F1-4A28-4A5F-BBD4-6E400E5E6C7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72357"/>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F57BEA8-497D-4AA8-8A18-BDCD696B25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68596"/>
            <a:ext cx="12192000" cy="1735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C67DAA2-C123-42C6-9695-19012DAD2257}"/>
              </a:ext>
            </a:extLst>
          </p:cNvPr>
          <p:cNvSpPr>
            <a:spLocks noGrp="1"/>
          </p:cNvSpPr>
          <p:nvPr>
            <p:ph type="title"/>
          </p:nvPr>
        </p:nvSpPr>
        <p:spPr>
          <a:xfrm>
            <a:off x="526073" y="489439"/>
            <a:ext cx="11139854" cy="930447"/>
          </a:xfrm>
        </p:spPr>
        <p:txBody>
          <a:bodyPr vert="horz" lIns="91440" tIns="45720" rIns="91440" bIns="45720" rtlCol="0" anchor="b">
            <a:normAutofit/>
          </a:bodyPr>
          <a:lstStyle/>
          <a:p>
            <a:pPr algn="ctr"/>
            <a:r>
              <a:rPr lang="en-US" sz="5400" b="1" i="0" u="none" strike="noStrike" kern="1200" baseline="0" dirty="0">
                <a:solidFill>
                  <a:schemeClr val="bg1"/>
                </a:solidFill>
                <a:latin typeface="+mj-lt"/>
                <a:ea typeface="+mj-ea"/>
                <a:cs typeface="+mj-cs"/>
              </a:rPr>
              <a:t>Critical Components of Job Design</a:t>
            </a:r>
            <a:endParaRPr lang="en-US" sz="5400" kern="1200" dirty="0">
              <a:solidFill>
                <a:schemeClr val="bg1"/>
              </a:solidFill>
              <a:latin typeface="+mj-lt"/>
              <a:ea typeface="+mj-ea"/>
              <a:cs typeface="+mj-cs"/>
            </a:endParaRPr>
          </a:p>
        </p:txBody>
      </p:sp>
      <p:cxnSp>
        <p:nvCxnSpPr>
          <p:cNvPr id="16" name="Straight Connector 15">
            <a:extLst>
              <a:ext uri="{FF2B5EF4-FFF2-40B4-BE49-F238E27FC236}">
                <a16:creationId xmlns:a16="http://schemas.microsoft.com/office/drawing/2014/main" id="{A82415D3-DDE5-4D63-8CB3-23A5EC581B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4400" y="1479733"/>
            <a:ext cx="2743200" cy="0"/>
          </a:xfrm>
          <a:prstGeom prst="line">
            <a:avLst/>
          </a:prstGeom>
          <a:ln w="19050">
            <a:solidFill>
              <a:schemeClr val="bg1">
                <a:alpha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D7193FB-6AE6-4B3B-8F89-56B55DD63B4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bwMode="white">
          <a:xfrm>
            <a:off x="0" y="2201402"/>
            <a:ext cx="12188824"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7" name="Content Placeholder 6">
            <a:extLst>
              <a:ext uri="{FF2B5EF4-FFF2-40B4-BE49-F238E27FC236}">
                <a16:creationId xmlns:a16="http://schemas.microsoft.com/office/drawing/2014/main" id="{F56D2C7A-33E8-4FBD-AABF-9F6824EE3A67}"/>
              </a:ext>
            </a:extLst>
          </p:cNvPr>
          <p:cNvPicPr>
            <a:picLocks noGrp="1" noChangeAspect="1"/>
          </p:cNvPicPr>
          <p:nvPr>
            <p:ph idx="1"/>
          </p:nvPr>
        </p:nvPicPr>
        <p:blipFill>
          <a:blip r:embed="rId2"/>
          <a:stretch>
            <a:fillRect/>
          </a:stretch>
        </p:blipFill>
        <p:spPr>
          <a:xfrm>
            <a:off x="1008150" y="2427541"/>
            <a:ext cx="10120600" cy="3997637"/>
          </a:xfrm>
          <a:prstGeom prst="rect">
            <a:avLst/>
          </a:prstGeom>
        </p:spPr>
      </p:pic>
    </p:spTree>
    <p:extLst>
      <p:ext uri="{BB962C8B-B14F-4D97-AF65-F5344CB8AC3E}">
        <p14:creationId xmlns:p14="http://schemas.microsoft.com/office/powerpoint/2010/main" val="1337179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B408EF8-DFC8-4721-839D-EC47E1C3CF32}"/>
              </a:ext>
            </a:extLst>
          </p:cNvPr>
          <p:cNvSpPr>
            <a:spLocks noGrp="1"/>
          </p:cNvSpPr>
          <p:nvPr>
            <p:ph type="title"/>
          </p:nvPr>
        </p:nvSpPr>
        <p:spPr>
          <a:xfrm>
            <a:off x="1371599" y="294538"/>
            <a:ext cx="9895951" cy="1033669"/>
          </a:xfrm>
        </p:spPr>
        <p:txBody>
          <a:bodyPr>
            <a:normAutofit fontScale="90000"/>
          </a:bodyPr>
          <a:lstStyle/>
          <a:p>
            <a:r>
              <a:rPr lang="en-US" sz="4000" b="1" i="0" u="none" strike="noStrike" baseline="0" dirty="0">
                <a:solidFill>
                  <a:srgbClr val="FFFFFF"/>
                </a:solidFill>
                <a:latin typeface="TimesNewRomanPS-BoldMT"/>
              </a:rPr>
              <a:t>JOB ENLARGEMENT vs. JOB ENRICHMENT</a:t>
            </a:r>
            <a:endParaRPr lang="en-US" sz="4000" dirty="0">
              <a:solidFill>
                <a:srgbClr val="FFFFFF"/>
              </a:solidFill>
            </a:endParaRPr>
          </a:p>
        </p:txBody>
      </p:sp>
      <p:sp>
        <p:nvSpPr>
          <p:cNvPr id="3" name="Content Placeholder 2">
            <a:extLst>
              <a:ext uri="{FF2B5EF4-FFF2-40B4-BE49-F238E27FC236}">
                <a16:creationId xmlns:a16="http://schemas.microsoft.com/office/drawing/2014/main" id="{820B6E12-DB0A-420F-BC01-CC877216DBCB}"/>
              </a:ext>
            </a:extLst>
          </p:cNvPr>
          <p:cNvSpPr>
            <a:spLocks noGrp="1"/>
          </p:cNvSpPr>
          <p:nvPr>
            <p:ph idx="1"/>
          </p:nvPr>
        </p:nvSpPr>
        <p:spPr>
          <a:xfrm>
            <a:off x="1371599" y="2318197"/>
            <a:ext cx="9724031" cy="3683358"/>
          </a:xfrm>
        </p:spPr>
        <p:txBody>
          <a:bodyPr anchor="ctr">
            <a:normAutofit lnSpcReduction="10000"/>
          </a:bodyPr>
          <a:lstStyle/>
          <a:p>
            <a:pPr marL="0" indent="0">
              <a:buNone/>
            </a:pPr>
            <a:r>
              <a:rPr lang="en-IN" sz="1600" b="1" i="0" u="none" strike="noStrike" baseline="0" dirty="0">
                <a:latin typeface="TimesNewRomanPS-BoldMT"/>
              </a:rPr>
              <a:t>1. Nature of Job: </a:t>
            </a:r>
            <a:r>
              <a:rPr lang="en-IN" sz="1600" b="0" i="0" u="none" strike="noStrike" baseline="0" dirty="0">
                <a:latin typeface="TimesNewRomanPSMT"/>
              </a:rPr>
              <a:t>The major difference between job enrichment and enlargement lies in the nature of additions to the job. Enlargement involves a horizontal loading or expansion, or addition of tasks of the same nature. Enrichment involves vertical loading of tasks and responsibility of the job holder; it improves the quality of the job in terms of its intrinsic worth.</a:t>
            </a:r>
          </a:p>
          <a:p>
            <a:pPr marL="0" indent="0">
              <a:buNone/>
            </a:pPr>
            <a:r>
              <a:rPr lang="en-IN" sz="1600" b="1" i="0" u="none" strike="noStrike" baseline="0" dirty="0">
                <a:latin typeface="TimesNewRomanPS-BoldMT"/>
              </a:rPr>
              <a:t>2. Purpose: </a:t>
            </a:r>
            <a:r>
              <a:rPr lang="en-IN" sz="1600" b="0" i="0" u="none" strike="noStrike" baseline="0" dirty="0">
                <a:latin typeface="TimesNewRomanPSMT"/>
              </a:rPr>
              <a:t>The purpose of job enlargement is to reduce the monotony in performing repetitive jobs by lengthening the cycle of operation. On the other hand, the purpose of job enrichment is making the job lively, challenging and satisfying. It satisfies the higher level needs such as ego satisfaction, self expression, sense of achievement and advancement of Job holders.</a:t>
            </a:r>
          </a:p>
          <a:p>
            <a:pPr marL="0" indent="0">
              <a:buNone/>
            </a:pPr>
            <a:r>
              <a:rPr lang="en-IN" sz="1600" b="1" i="0" u="none" strike="noStrike" baseline="0" dirty="0">
                <a:latin typeface="TimesNewRomanPS-BoldMT"/>
              </a:rPr>
              <a:t>3. Skill Requirement: </a:t>
            </a:r>
            <a:r>
              <a:rPr lang="en-IN" sz="1600" b="0" i="0" u="none" strike="noStrike" baseline="0" dirty="0">
                <a:latin typeface="TimesNewRomanPSMT"/>
              </a:rPr>
              <a:t>Job enlargement may not necessarily require the use of additional skills which the job holder was using in performing the job before the enlargement. This is due to similarity of additional tasks. Enrichment calls foe development and utilization of higher skills, initiative, and innovation on the part of the job holder in performing the job.</a:t>
            </a:r>
          </a:p>
          <a:p>
            <a:pPr marL="0" indent="0">
              <a:buNone/>
            </a:pPr>
            <a:r>
              <a:rPr lang="en-IN" sz="1600" b="1" i="0" u="none" strike="noStrike" baseline="0" dirty="0">
                <a:latin typeface="TimesNewRomanPS-BoldMT"/>
              </a:rPr>
              <a:t>4. Direction and Control: </a:t>
            </a:r>
            <a:r>
              <a:rPr lang="en-IN" sz="1600" b="0" i="0" u="none" strike="noStrike" baseline="0" dirty="0">
                <a:latin typeface="TimesNewRomanPSMT"/>
              </a:rPr>
              <a:t>Job enlargement requires direction and control from external sources, say supervisor. In fact, the job holder may require more direction and control because of enlargement of his responsibility. Enrichment does not require external direction and control as these come from the job holder himself. He requires only feedback from his supervisor.</a:t>
            </a:r>
            <a:endParaRPr lang="en-US" sz="1600" dirty="0"/>
          </a:p>
        </p:txBody>
      </p:sp>
    </p:spTree>
    <p:extLst>
      <p:ext uri="{BB962C8B-B14F-4D97-AF65-F5344CB8AC3E}">
        <p14:creationId xmlns:p14="http://schemas.microsoft.com/office/powerpoint/2010/main" val="33547299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3AB3140-CB7A-46F7-94D6-8E78A85408B6}"/>
              </a:ext>
            </a:extLst>
          </p:cNvPr>
          <p:cNvSpPr>
            <a:spLocks noGrp="1"/>
          </p:cNvSpPr>
          <p:nvPr>
            <p:ph type="title"/>
          </p:nvPr>
        </p:nvSpPr>
        <p:spPr>
          <a:xfrm>
            <a:off x="1383564" y="348865"/>
            <a:ext cx="9718111" cy="1576446"/>
          </a:xfrm>
        </p:spPr>
        <p:txBody>
          <a:bodyPr anchor="ctr">
            <a:normAutofit/>
          </a:bodyPr>
          <a:lstStyle/>
          <a:p>
            <a:r>
              <a:rPr lang="en-US" sz="4000" b="1" i="0" u="none" strike="noStrike" baseline="0">
                <a:solidFill>
                  <a:srgbClr val="FFFFFF"/>
                </a:solidFill>
                <a:latin typeface="HelveticaNeueLTStd-Bd"/>
              </a:rPr>
              <a:t>Uses of Job Rotation</a:t>
            </a:r>
            <a:endParaRPr lang="en-US" sz="4000">
              <a:solidFill>
                <a:srgbClr val="FFFFFF"/>
              </a:solidFill>
            </a:endParaRPr>
          </a:p>
        </p:txBody>
      </p:sp>
      <p:graphicFrame>
        <p:nvGraphicFramePr>
          <p:cNvPr id="5" name="Content Placeholder 2">
            <a:extLst>
              <a:ext uri="{FF2B5EF4-FFF2-40B4-BE49-F238E27FC236}">
                <a16:creationId xmlns:a16="http://schemas.microsoft.com/office/drawing/2014/main" id="{B9DED8E7-F477-4F6F-9DA0-FDD1A5224A28}"/>
              </a:ext>
            </a:extLst>
          </p:cNvPr>
          <p:cNvGraphicFramePr>
            <a:graphicFrameLocks noGrp="1"/>
          </p:cNvGraphicFramePr>
          <p:nvPr>
            <p:ph idx="1"/>
            <p:extLst>
              <p:ext uri="{D42A27DB-BD31-4B8C-83A1-F6EECF244321}">
                <p14:modId xmlns:p14="http://schemas.microsoft.com/office/powerpoint/2010/main" val="1251398671"/>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08575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92549-652C-4458-98A3-E2725B2DEC4D}"/>
              </a:ext>
            </a:extLst>
          </p:cNvPr>
          <p:cNvSpPr>
            <a:spLocks noGrp="1"/>
          </p:cNvSpPr>
          <p:nvPr>
            <p:ph type="title"/>
          </p:nvPr>
        </p:nvSpPr>
        <p:spPr/>
        <p:txBody>
          <a:bodyPr/>
          <a:lstStyle/>
          <a:p>
            <a:r>
              <a:rPr lang="en-US" sz="1800" b="1" i="0" u="none" strike="noStrike" baseline="0" dirty="0">
                <a:latin typeface="HelveticaNeueLTStd-Blk"/>
              </a:rPr>
              <a:t>Limitations of Job Design</a:t>
            </a:r>
            <a:endParaRPr lang="en-US" dirty="0"/>
          </a:p>
        </p:txBody>
      </p:sp>
      <p:sp>
        <p:nvSpPr>
          <p:cNvPr id="3" name="Content Placeholder 2">
            <a:extLst>
              <a:ext uri="{FF2B5EF4-FFF2-40B4-BE49-F238E27FC236}">
                <a16:creationId xmlns:a16="http://schemas.microsoft.com/office/drawing/2014/main" id="{ADA1CCC2-BC0C-43D5-A894-9307FF4ADC8A}"/>
              </a:ext>
            </a:extLst>
          </p:cNvPr>
          <p:cNvSpPr>
            <a:spLocks noGrp="1"/>
          </p:cNvSpPr>
          <p:nvPr>
            <p:ph idx="1"/>
          </p:nvPr>
        </p:nvSpPr>
        <p:spPr/>
        <p:txBody>
          <a:bodyPr>
            <a:normAutofit fontScale="92500" lnSpcReduction="20000"/>
          </a:bodyPr>
          <a:lstStyle/>
          <a:p>
            <a:pPr algn="l"/>
            <a:r>
              <a:rPr lang="en-IN" sz="1800" b="0" i="0" u="none" strike="noStrike" baseline="0" dirty="0">
                <a:latin typeface="MinionPro-Regular"/>
              </a:rPr>
              <a:t>Job design programmes were resisted by the employees on the ground that enriched jobs presented more challenges and thus resulted in more mistakes and lapses. Similarly, they viewed it only as job enrichment and not as job holder enrichment </a:t>
            </a:r>
            <a:r>
              <a:rPr lang="en-US" sz="1800" b="0" i="0" u="none" strike="noStrike" baseline="0" dirty="0" err="1">
                <a:latin typeface="MinionPro-Regular"/>
              </a:rPr>
              <a:t>programme</a:t>
            </a:r>
            <a:r>
              <a:rPr lang="en-US" sz="1800" b="0" i="0" u="none" strike="noStrike" baseline="0" dirty="0">
                <a:latin typeface="MinionPro-Regular"/>
              </a:rPr>
              <a:t>.</a:t>
            </a:r>
          </a:p>
          <a:p>
            <a:pPr algn="l"/>
            <a:r>
              <a:rPr lang="en-IN" sz="1800" b="0" i="0" u="none" strike="noStrike" baseline="0" dirty="0">
                <a:latin typeface="MinionPro-Regular"/>
              </a:rPr>
              <a:t>Job design techniques require the managers to change their attitude and perception about the employees. They should have empathy and be r </a:t>
            </a:r>
            <a:r>
              <a:rPr lang="en-IN" sz="1800" b="0" i="0" u="none" strike="noStrike" baseline="0" dirty="0" err="1">
                <a:latin typeface="MinionPro-Regular"/>
              </a:rPr>
              <a:t>eady</a:t>
            </a:r>
            <a:r>
              <a:rPr lang="en-IN" sz="1800" b="0" i="0" u="none" strike="noStrike" baseline="0" dirty="0">
                <a:latin typeface="MinionPro-Regular"/>
              </a:rPr>
              <a:t> to work sincerely to improve the job quality of their subordinates. But, managers may not be willing to spare their busy time to enrich the jobs of their subordinates.</a:t>
            </a:r>
          </a:p>
          <a:p>
            <a:pPr algn="l"/>
            <a:r>
              <a:rPr lang="en-IN" sz="1800" b="0" i="0" u="none" strike="noStrike" baseline="0" dirty="0">
                <a:latin typeface="MinionPro-Regular"/>
              </a:rPr>
              <a:t>Job design techniques are usually job-specific programmes. They may prove difficult in the case of those jobs that require sophisticated technology and specialized tools and </a:t>
            </a:r>
            <a:r>
              <a:rPr lang="en-US" sz="1800" b="0" i="0" u="none" strike="noStrike" baseline="0" dirty="0">
                <a:latin typeface="MinionPro-Regular"/>
              </a:rPr>
              <a:t>methods.</a:t>
            </a:r>
          </a:p>
          <a:p>
            <a:pPr algn="l"/>
            <a:r>
              <a:rPr lang="en-IN" sz="1800" b="0" i="0" u="none" strike="noStrike" baseline="0" dirty="0">
                <a:latin typeface="MinionPro-Regular"/>
              </a:rPr>
              <a:t>Job designs, especially teamwork designs, often face resistance from those employees who lack interpersonal skills and team spirit.</a:t>
            </a:r>
          </a:p>
          <a:p>
            <a:pPr algn="l"/>
            <a:r>
              <a:rPr lang="en-IN" sz="1800" b="0" i="0" u="none" strike="noStrike" baseline="0" dirty="0">
                <a:latin typeface="MinionPro-Regular"/>
              </a:rPr>
              <a:t>Employees may oppose job design when they fear reduced autonomy and loss of individual identity in the team as a result of job enrichment.</a:t>
            </a:r>
          </a:p>
          <a:p>
            <a:pPr algn="l"/>
            <a:r>
              <a:rPr lang="en-IN" sz="1800" b="0" i="0" u="none" strike="noStrike" baseline="0" dirty="0">
                <a:latin typeface="MinionPro-Regular"/>
              </a:rPr>
              <a:t>Job design techniques may ultimately enhance the skills and responsibility requirements. This in turn may push up the compensation requirements for the enriched jobs.</a:t>
            </a:r>
          </a:p>
          <a:p>
            <a:pPr algn="l"/>
            <a:r>
              <a:rPr lang="en-IN" sz="1800" b="0" i="0" u="none" strike="noStrike" baseline="0" dirty="0">
                <a:latin typeface="MinionPro-Regular"/>
              </a:rPr>
              <a:t>Highly motivating jobs created out of job enrichment may cause frequent mental tiredness and stress, leading to increased absenteeism and attrition rates.</a:t>
            </a:r>
          </a:p>
          <a:p>
            <a:pPr algn="l"/>
            <a:r>
              <a:rPr lang="en-IN" sz="1800" b="0" i="0" u="none" strike="noStrike" baseline="0" dirty="0">
                <a:latin typeface="MinionPro-Regular"/>
              </a:rPr>
              <a:t>The high cost of implementing job design programmes has discouraged many companies from adopting this technique. A few companies found the job enrichment technique less viable in a cost–benefit analysis.</a:t>
            </a:r>
            <a:endParaRPr lang="en-US" dirty="0"/>
          </a:p>
        </p:txBody>
      </p:sp>
    </p:spTree>
    <p:extLst>
      <p:ext uri="{BB962C8B-B14F-4D97-AF65-F5344CB8AC3E}">
        <p14:creationId xmlns:p14="http://schemas.microsoft.com/office/powerpoint/2010/main" val="4909279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749CAA3-2174-43F6-8791-E3F6BE6D22C6}"/>
              </a:ext>
            </a:extLst>
          </p:cNvPr>
          <p:cNvSpPr>
            <a:spLocks noGrp="1"/>
          </p:cNvSpPr>
          <p:nvPr>
            <p:ph type="title"/>
          </p:nvPr>
        </p:nvSpPr>
        <p:spPr>
          <a:xfrm>
            <a:off x="1383564" y="348865"/>
            <a:ext cx="9718111" cy="1576446"/>
          </a:xfrm>
        </p:spPr>
        <p:txBody>
          <a:bodyPr anchor="ctr">
            <a:normAutofit/>
          </a:bodyPr>
          <a:lstStyle/>
          <a:p>
            <a:r>
              <a:rPr lang="en-IN" sz="4000" b="1" i="0" u="none" strike="noStrike" baseline="0">
                <a:solidFill>
                  <a:srgbClr val="FFFFFF"/>
                </a:solidFill>
                <a:latin typeface="HelveticaNeueLTStd-Blk"/>
              </a:rPr>
              <a:t>Recent Trends in Job Design</a:t>
            </a:r>
            <a:endParaRPr lang="en-US" sz="4000">
              <a:solidFill>
                <a:srgbClr val="FFFFFF"/>
              </a:solidFill>
            </a:endParaRPr>
          </a:p>
        </p:txBody>
      </p:sp>
      <p:graphicFrame>
        <p:nvGraphicFramePr>
          <p:cNvPr id="5" name="Content Placeholder 2">
            <a:extLst>
              <a:ext uri="{FF2B5EF4-FFF2-40B4-BE49-F238E27FC236}">
                <a16:creationId xmlns:a16="http://schemas.microsoft.com/office/drawing/2014/main" id="{312716A5-E67B-428D-9E58-A9C141FB3DF6}"/>
              </a:ext>
            </a:extLst>
          </p:cNvPr>
          <p:cNvGraphicFramePr>
            <a:graphicFrameLocks noGrp="1"/>
          </p:cNvGraphicFramePr>
          <p:nvPr>
            <p:ph idx="1"/>
            <p:extLst>
              <p:ext uri="{D42A27DB-BD31-4B8C-83A1-F6EECF244321}">
                <p14:modId xmlns:p14="http://schemas.microsoft.com/office/powerpoint/2010/main" val="1984805408"/>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921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43959-2C36-46C7-81AE-2E3BA18DD5B1}"/>
              </a:ext>
            </a:extLst>
          </p:cNvPr>
          <p:cNvSpPr>
            <a:spLocks noGrp="1"/>
          </p:cNvSpPr>
          <p:nvPr>
            <p:ph type="title"/>
          </p:nvPr>
        </p:nvSpPr>
        <p:spPr/>
        <p:txBody>
          <a:bodyPr/>
          <a:lstStyle/>
          <a:p>
            <a:r>
              <a:rPr lang="en-US" sz="1800" b="1" i="0" u="none" strike="noStrike" baseline="0" dirty="0">
                <a:latin typeface="HelveticaNeueLTStd-Blk"/>
              </a:rPr>
              <a:t>Features of Job Analysis</a:t>
            </a:r>
            <a:endParaRPr lang="en-US" dirty="0"/>
          </a:p>
        </p:txBody>
      </p:sp>
      <p:sp>
        <p:nvSpPr>
          <p:cNvPr id="3" name="Content Placeholder 2">
            <a:extLst>
              <a:ext uri="{FF2B5EF4-FFF2-40B4-BE49-F238E27FC236}">
                <a16:creationId xmlns:a16="http://schemas.microsoft.com/office/drawing/2014/main" id="{8F036CE9-6973-49D0-8A7A-96EF1E939B41}"/>
              </a:ext>
            </a:extLst>
          </p:cNvPr>
          <p:cNvSpPr>
            <a:spLocks noGrp="1"/>
          </p:cNvSpPr>
          <p:nvPr>
            <p:ph idx="1"/>
          </p:nvPr>
        </p:nvSpPr>
        <p:spPr/>
        <p:txBody>
          <a:bodyPr>
            <a:normAutofit fontScale="85000" lnSpcReduction="10000"/>
          </a:bodyPr>
          <a:lstStyle/>
          <a:p>
            <a:pPr marL="0" indent="0">
              <a:buNone/>
            </a:pPr>
            <a:r>
              <a:rPr lang="en-IN" dirty="0"/>
              <a:t>From the definitions in the preceding section, we can list out the features of job analysis as follows:</a:t>
            </a:r>
          </a:p>
          <a:p>
            <a:r>
              <a:rPr lang="en-IN" dirty="0"/>
              <a:t>Job analysis is a process of gathering relevant information about various aspects of a job and is concerned with the identification of tasks required to be performed as part of it.  </a:t>
            </a:r>
          </a:p>
          <a:p>
            <a:r>
              <a:rPr lang="en-IN" dirty="0"/>
              <a:t>It approaches the task of defining the role, context, conditions, human behaviour, performance standards, and responsibilities of a job systematically.</a:t>
            </a:r>
          </a:p>
          <a:p>
            <a:r>
              <a:rPr lang="en-IN" dirty="0"/>
              <a:t>It helps in establishing the job’s worth to an organization. In other words, it measures the value and contribution of a job to the growth of the organization.</a:t>
            </a:r>
          </a:p>
          <a:p>
            <a:r>
              <a:rPr lang="en-IN" dirty="0"/>
              <a:t>It establishes job relatedness, which is a crucial input for HR decisions involving recruitment, selection, compensations, training, health and safety.</a:t>
            </a:r>
          </a:p>
          <a:p>
            <a:endParaRPr lang="en-US" dirty="0"/>
          </a:p>
        </p:txBody>
      </p:sp>
    </p:spTree>
    <p:extLst>
      <p:ext uri="{BB962C8B-B14F-4D97-AF65-F5344CB8AC3E}">
        <p14:creationId xmlns:p14="http://schemas.microsoft.com/office/powerpoint/2010/main" val="3293962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43959-2C36-46C7-81AE-2E3BA18DD5B1}"/>
              </a:ext>
            </a:extLst>
          </p:cNvPr>
          <p:cNvSpPr>
            <a:spLocks noGrp="1"/>
          </p:cNvSpPr>
          <p:nvPr>
            <p:ph type="title"/>
          </p:nvPr>
        </p:nvSpPr>
        <p:spPr/>
        <p:txBody>
          <a:bodyPr/>
          <a:lstStyle/>
          <a:p>
            <a:r>
              <a:rPr lang="en-US" sz="1800" b="1" i="0" u="none" strike="noStrike" baseline="0" dirty="0">
                <a:latin typeface="HelveticaNeueLTStd-Blk"/>
              </a:rPr>
              <a:t>Features of Job Analysis</a:t>
            </a:r>
            <a:endParaRPr lang="en-US" dirty="0"/>
          </a:p>
        </p:txBody>
      </p:sp>
      <p:sp>
        <p:nvSpPr>
          <p:cNvPr id="3" name="Content Placeholder 2">
            <a:extLst>
              <a:ext uri="{FF2B5EF4-FFF2-40B4-BE49-F238E27FC236}">
                <a16:creationId xmlns:a16="http://schemas.microsoft.com/office/drawing/2014/main" id="{8F036CE9-6973-49D0-8A7A-96EF1E939B41}"/>
              </a:ext>
            </a:extLst>
          </p:cNvPr>
          <p:cNvSpPr>
            <a:spLocks noGrp="1"/>
          </p:cNvSpPr>
          <p:nvPr>
            <p:ph idx="1"/>
          </p:nvPr>
        </p:nvSpPr>
        <p:spPr/>
        <p:txBody>
          <a:bodyPr>
            <a:normAutofit fontScale="77500" lnSpcReduction="20000"/>
          </a:bodyPr>
          <a:lstStyle/>
          <a:p>
            <a:pPr marL="0" indent="0">
              <a:buNone/>
            </a:pPr>
            <a:r>
              <a:rPr lang="en-IN" dirty="0"/>
              <a:t>From the definitions in the preceding section, we can list out the features of job analysis as follows:</a:t>
            </a:r>
          </a:p>
          <a:p>
            <a:r>
              <a:rPr lang="en-IN" dirty="0"/>
              <a:t>It assists in the resource management and strategy formulation process of the organization to help it achieve its business goals and objectives effectively.</a:t>
            </a:r>
          </a:p>
          <a:p>
            <a:r>
              <a:rPr lang="en-IN" dirty="0"/>
              <a:t>It helps in developing a job profile for each job and acts as the basis for developing job description and specification statements.</a:t>
            </a:r>
          </a:p>
          <a:p>
            <a:r>
              <a:rPr lang="en-IN" dirty="0"/>
              <a:t>It helps in identifying the appropriate job for each employee so that the skills and knowledge of these employees are utilized for the growth of the organization effectively.</a:t>
            </a:r>
          </a:p>
          <a:p>
            <a:r>
              <a:rPr lang="en-IN" dirty="0"/>
              <a:t>It facilitates the process of understanding the impact of environmental changes on individual jobs.</a:t>
            </a:r>
          </a:p>
          <a:p>
            <a:r>
              <a:rPr lang="en-IN" dirty="0"/>
              <a:t>It assists the organization in identifying and removing the unnecessary skills and other requirements for a job. This helps in simplifying the eligibility for the job and also in ensuring equal opportunity for all in employment.</a:t>
            </a:r>
          </a:p>
          <a:p>
            <a:r>
              <a:rPr lang="en-IN" dirty="0"/>
              <a:t>It enables the organization to attempt job improvements through job reengineering</a:t>
            </a:r>
            <a:endParaRPr lang="en-US" dirty="0"/>
          </a:p>
          <a:p>
            <a:endParaRPr lang="en-US" dirty="0"/>
          </a:p>
        </p:txBody>
      </p:sp>
    </p:spTree>
    <p:extLst>
      <p:ext uri="{BB962C8B-B14F-4D97-AF65-F5344CB8AC3E}">
        <p14:creationId xmlns:p14="http://schemas.microsoft.com/office/powerpoint/2010/main" val="2788893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3D77A-55CF-427A-8436-432FF3F8E6E9}"/>
              </a:ext>
            </a:extLst>
          </p:cNvPr>
          <p:cNvSpPr>
            <a:spLocks noGrp="1"/>
          </p:cNvSpPr>
          <p:nvPr>
            <p:ph type="title"/>
          </p:nvPr>
        </p:nvSpPr>
        <p:spPr/>
        <p:txBody>
          <a:bodyPr/>
          <a:lstStyle/>
          <a:p>
            <a:r>
              <a:rPr lang="en-IN" sz="1800" b="1" i="0" u="none" strike="noStrike" baseline="0" dirty="0">
                <a:latin typeface="HelveticaNeueLTStd-Blk"/>
              </a:rPr>
              <a:t>Important Terms in Job Analysis</a:t>
            </a:r>
            <a:endParaRPr lang="en-US" dirty="0"/>
          </a:p>
        </p:txBody>
      </p:sp>
      <p:sp>
        <p:nvSpPr>
          <p:cNvPr id="3" name="Content Placeholder 2">
            <a:extLst>
              <a:ext uri="{FF2B5EF4-FFF2-40B4-BE49-F238E27FC236}">
                <a16:creationId xmlns:a16="http://schemas.microsoft.com/office/drawing/2014/main" id="{11851321-ECA6-4B48-BB21-424A0B40F1F0}"/>
              </a:ext>
            </a:extLst>
          </p:cNvPr>
          <p:cNvSpPr>
            <a:spLocks noGrp="1"/>
          </p:cNvSpPr>
          <p:nvPr>
            <p:ph idx="1"/>
          </p:nvPr>
        </p:nvSpPr>
        <p:spPr>
          <a:xfrm>
            <a:off x="838200" y="1420837"/>
            <a:ext cx="10515600" cy="4756126"/>
          </a:xfrm>
        </p:spPr>
        <p:txBody>
          <a:bodyPr>
            <a:normAutofit/>
          </a:bodyPr>
          <a:lstStyle/>
          <a:p>
            <a:pPr marL="0" indent="0">
              <a:buNone/>
            </a:pPr>
            <a:r>
              <a:rPr lang="en-IN" sz="1800" dirty="0"/>
              <a:t>Job</a:t>
            </a:r>
          </a:p>
          <a:p>
            <a:r>
              <a:rPr lang="en-IN" sz="1800" dirty="0"/>
              <a:t>It means a role performed by a person in an organization. Normally, a job comprises several  related tasks required to be performed as part of it. Each job is defined by the duties, responsibilities and accountabilities associated with it and the knowledge and skills required to perform it. Obviously, each job is known by its title or alternative title. Sales managers, accountants and nurses are a few examples of such jobs.</a:t>
            </a:r>
          </a:p>
          <a:p>
            <a:pPr marL="0" indent="0">
              <a:buNone/>
            </a:pPr>
            <a:r>
              <a:rPr lang="en-IN" sz="1800" dirty="0"/>
              <a:t>Task</a:t>
            </a:r>
          </a:p>
          <a:p>
            <a:r>
              <a:rPr lang="en-IN" sz="1800" dirty="0"/>
              <a:t>A task is an act which is performed as part of a job. It is a distinct unit of work and yet forms an element of a job. It is carried out through a combination of methods, procedures and </a:t>
            </a:r>
            <a:r>
              <a:rPr lang="en-IN" sz="1800" dirty="0" err="1"/>
              <a:t>techniques.For</a:t>
            </a:r>
            <a:r>
              <a:rPr lang="en-IN" sz="1800" dirty="0"/>
              <a:t> instance, planning is one of the tasks of the manager.</a:t>
            </a:r>
          </a:p>
          <a:p>
            <a:pPr marL="0" indent="0">
              <a:buNone/>
            </a:pPr>
            <a:r>
              <a:rPr lang="en-IN" sz="1800" dirty="0"/>
              <a:t>Duty</a:t>
            </a:r>
          </a:p>
          <a:p>
            <a:r>
              <a:rPr lang="en-IN" sz="1800" dirty="0"/>
              <a:t>It is an obligation for a worker to do a job as part of a legal or moral reason. It specifies the different tasks needed to be performed as part of a job. For instance, issuing reservation forms, collecting the filled-in forms together with the money, booking reservations, and tendering the reserved tickets along with the balance money are the duties of a reservation clerk. </a:t>
            </a:r>
          </a:p>
        </p:txBody>
      </p:sp>
    </p:spTree>
    <p:extLst>
      <p:ext uri="{BB962C8B-B14F-4D97-AF65-F5344CB8AC3E}">
        <p14:creationId xmlns:p14="http://schemas.microsoft.com/office/powerpoint/2010/main" val="4276596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3D77A-55CF-427A-8436-432FF3F8E6E9}"/>
              </a:ext>
            </a:extLst>
          </p:cNvPr>
          <p:cNvSpPr>
            <a:spLocks noGrp="1"/>
          </p:cNvSpPr>
          <p:nvPr>
            <p:ph type="title"/>
          </p:nvPr>
        </p:nvSpPr>
        <p:spPr/>
        <p:txBody>
          <a:bodyPr/>
          <a:lstStyle/>
          <a:p>
            <a:r>
              <a:rPr lang="en-IN" sz="1800" b="1" i="0" u="none" strike="noStrike" baseline="0" dirty="0">
                <a:latin typeface="HelveticaNeueLTStd-Blk"/>
              </a:rPr>
              <a:t>Important Terms in Job Analysis</a:t>
            </a:r>
            <a:endParaRPr lang="en-US" dirty="0"/>
          </a:p>
        </p:txBody>
      </p:sp>
      <p:sp>
        <p:nvSpPr>
          <p:cNvPr id="3" name="Content Placeholder 2">
            <a:extLst>
              <a:ext uri="{FF2B5EF4-FFF2-40B4-BE49-F238E27FC236}">
                <a16:creationId xmlns:a16="http://schemas.microsoft.com/office/drawing/2014/main" id="{11851321-ECA6-4B48-BB21-424A0B40F1F0}"/>
              </a:ext>
            </a:extLst>
          </p:cNvPr>
          <p:cNvSpPr>
            <a:spLocks noGrp="1"/>
          </p:cNvSpPr>
          <p:nvPr>
            <p:ph idx="1"/>
          </p:nvPr>
        </p:nvSpPr>
        <p:spPr>
          <a:xfrm>
            <a:off x="838200" y="1420837"/>
            <a:ext cx="10515600" cy="4756126"/>
          </a:xfrm>
        </p:spPr>
        <p:txBody>
          <a:bodyPr>
            <a:normAutofit/>
          </a:bodyPr>
          <a:lstStyle/>
          <a:p>
            <a:pPr marL="0" indent="0">
              <a:buNone/>
            </a:pPr>
            <a:r>
              <a:rPr lang="en-IN" sz="1800" dirty="0"/>
              <a:t>Position</a:t>
            </a:r>
          </a:p>
          <a:p>
            <a:r>
              <a:rPr lang="en-IN" sz="1800" dirty="0"/>
              <a:t>It is the place of an employee in the organization structure and is commonly known by the relevant job title. It represents the combination of tasks and duties performed by the employee in a predetermined job location. Sometimes, same positions might indicate different but equivalent jobs performed in an organization. For instance, a cash clerk might deal with the receipt and disbursement of cash, a bill clerk might deal with bills of exchange, and an accounts clerk might be in charge of accounts-keeping and maintenance. </a:t>
            </a:r>
          </a:p>
          <a:p>
            <a:pPr marL="0" indent="0">
              <a:buNone/>
            </a:pPr>
            <a:r>
              <a:rPr lang="en-IN" sz="1800" dirty="0"/>
              <a:t>Occupation</a:t>
            </a:r>
          </a:p>
          <a:p>
            <a:r>
              <a:rPr lang="en-IN" sz="1800" dirty="0"/>
              <a:t>It is something that engages the time, thought and attention of an employee. It refers to the common categories of jobs. These jobs are usually similar in nature with common job features.</a:t>
            </a:r>
          </a:p>
          <a:p>
            <a:pPr marL="0" indent="0">
              <a:buNone/>
            </a:pPr>
            <a:r>
              <a:rPr lang="en-IN" sz="1800" dirty="0"/>
              <a:t>Career</a:t>
            </a:r>
          </a:p>
          <a:p>
            <a:r>
              <a:rPr lang="en-IN" sz="1800" dirty="0"/>
              <a:t>It broadly refers to an employee’s progression in his or her work life. It indicates the chronological sequence of positions occupied by an individual in his or her profession.</a:t>
            </a:r>
            <a:endParaRPr lang="en-US" sz="1800" dirty="0"/>
          </a:p>
        </p:txBody>
      </p:sp>
    </p:spTree>
    <p:extLst>
      <p:ext uri="{BB962C8B-B14F-4D97-AF65-F5344CB8AC3E}">
        <p14:creationId xmlns:p14="http://schemas.microsoft.com/office/powerpoint/2010/main" val="1718589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8AF5748-FED8-45BA-8631-26D1D10F32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E628E4-7A64-4EFA-9C14-A523B02437B8}"/>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b="1" i="0" u="none" strike="noStrike" kern="1200" baseline="0">
                <a:solidFill>
                  <a:schemeClr val="tx1"/>
                </a:solidFill>
                <a:latin typeface="+mj-lt"/>
                <a:ea typeface="+mj-ea"/>
                <a:cs typeface="+mj-cs"/>
              </a:rPr>
              <a:t>Goals of Job Analysis</a:t>
            </a:r>
            <a:endParaRPr lang="en-US" sz="4800" kern="1200">
              <a:solidFill>
                <a:schemeClr val="tx1"/>
              </a:solidFill>
              <a:latin typeface="+mj-lt"/>
              <a:ea typeface="+mj-ea"/>
              <a:cs typeface="+mj-cs"/>
            </a:endParaRPr>
          </a:p>
        </p:txBody>
      </p:sp>
      <p:sp>
        <p:nvSpPr>
          <p:cNvPr id="12" name="Rectangle 11">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5" name="Content Placeholder 4">
            <a:extLst>
              <a:ext uri="{FF2B5EF4-FFF2-40B4-BE49-F238E27FC236}">
                <a16:creationId xmlns:a16="http://schemas.microsoft.com/office/drawing/2014/main" id="{6D488091-0D0E-47A7-972B-599430ECB122}"/>
              </a:ext>
            </a:extLst>
          </p:cNvPr>
          <p:cNvPicPr>
            <a:picLocks noGrp="1" noChangeAspect="1"/>
          </p:cNvPicPr>
          <p:nvPr>
            <p:ph idx="1"/>
          </p:nvPr>
        </p:nvPicPr>
        <p:blipFill>
          <a:blip r:embed="rId2"/>
          <a:stretch>
            <a:fillRect/>
          </a:stretch>
        </p:blipFill>
        <p:spPr>
          <a:xfrm>
            <a:off x="4864608" y="640502"/>
            <a:ext cx="6846363" cy="5425741"/>
          </a:xfrm>
          <a:prstGeom prst="rect">
            <a:avLst/>
          </a:prstGeom>
        </p:spPr>
      </p:pic>
    </p:spTree>
    <p:extLst>
      <p:ext uri="{BB962C8B-B14F-4D97-AF65-F5344CB8AC3E}">
        <p14:creationId xmlns:p14="http://schemas.microsoft.com/office/powerpoint/2010/main" val="2406148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13998B-6A05-4841-8E36-791676E8CE4E}"/>
              </a:ext>
            </a:extLst>
          </p:cNvPr>
          <p:cNvSpPr>
            <a:spLocks noGrp="1"/>
          </p:cNvSpPr>
          <p:nvPr>
            <p:ph type="title"/>
          </p:nvPr>
        </p:nvSpPr>
        <p:spPr>
          <a:xfrm>
            <a:off x="635000" y="640823"/>
            <a:ext cx="3418659" cy="5583148"/>
          </a:xfrm>
        </p:spPr>
        <p:txBody>
          <a:bodyPr anchor="ctr">
            <a:normAutofit/>
          </a:bodyPr>
          <a:lstStyle/>
          <a:p>
            <a:r>
              <a:rPr lang="en-US" sz="5400" b="1" i="0" u="none" strike="noStrike" baseline="0">
                <a:latin typeface="HelveticaNeueLTStd-Blk"/>
              </a:rPr>
              <a:t>Goals of Job Analysis</a:t>
            </a:r>
            <a:endParaRPr lang="en-US" sz="540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12E25A53-AB28-46AB-AF8E-0267B17AFDE6}"/>
              </a:ext>
            </a:extLst>
          </p:cNvPr>
          <p:cNvGraphicFramePr>
            <a:graphicFrameLocks noGrp="1"/>
          </p:cNvGraphicFramePr>
          <p:nvPr>
            <p:ph idx="1"/>
            <p:extLst>
              <p:ext uri="{D42A27DB-BD31-4B8C-83A1-F6EECF244321}">
                <p14:modId xmlns:p14="http://schemas.microsoft.com/office/powerpoint/2010/main" val="1422920164"/>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64914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B0AD43D-8378-4EE5-9083-DE1427942A44}"/>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b="1" i="0" u="none" strike="noStrike" kern="1200" baseline="0">
                <a:solidFill>
                  <a:srgbClr val="FFFFFF"/>
                </a:solidFill>
                <a:latin typeface="+mj-lt"/>
                <a:ea typeface="+mj-ea"/>
                <a:cs typeface="+mj-cs"/>
              </a:rPr>
              <a:t>Job Analysis Process</a:t>
            </a:r>
            <a:endParaRPr lang="en-US" sz="3600" kern="1200">
              <a:solidFill>
                <a:srgbClr val="FFFFFF"/>
              </a:solidFill>
              <a:latin typeface="+mj-lt"/>
              <a:ea typeface="+mj-ea"/>
              <a:cs typeface="+mj-cs"/>
            </a:endParaRPr>
          </a:p>
        </p:txBody>
      </p:sp>
      <p:pic>
        <p:nvPicPr>
          <p:cNvPr id="5" name="Content Placeholder 4">
            <a:extLst>
              <a:ext uri="{FF2B5EF4-FFF2-40B4-BE49-F238E27FC236}">
                <a16:creationId xmlns:a16="http://schemas.microsoft.com/office/drawing/2014/main" id="{7D4B5BDE-335C-4024-A83F-B3F9E1885CCC}"/>
              </a:ext>
            </a:extLst>
          </p:cNvPr>
          <p:cNvPicPr>
            <a:picLocks noGrp="1" noChangeAspect="1"/>
          </p:cNvPicPr>
          <p:nvPr>
            <p:ph idx="1"/>
          </p:nvPr>
        </p:nvPicPr>
        <p:blipFill>
          <a:blip r:embed="rId2"/>
          <a:stretch>
            <a:fillRect/>
          </a:stretch>
        </p:blipFill>
        <p:spPr>
          <a:xfrm>
            <a:off x="5550359" y="643466"/>
            <a:ext cx="5234614" cy="5568739"/>
          </a:xfrm>
          <a:prstGeom prst="rect">
            <a:avLst/>
          </a:prstGeom>
        </p:spPr>
      </p:pic>
    </p:spTree>
    <p:extLst>
      <p:ext uri="{BB962C8B-B14F-4D97-AF65-F5344CB8AC3E}">
        <p14:creationId xmlns:p14="http://schemas.microsoft.com/office/powerpoint/2010/main" val="4666620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315</TotalTime>
  <Words>2610</Words>
  <Application>Microsoft Office PowerPoint</Application>
  <PresentationFormat>Widescreen</PresentationFormat>
  <Paragraphs>150</Paragraphs>
  <Slides>27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Arial</vt:lpstr>
      <vt:lpstr>Calibri</vt:lpstr>
      <vt:lpstr>Calibri Light</vt:lpstr>
      <vt:lpstr>HelveticaNeueLTStd-Bd</vt:lpstr>
      <vt:lpstr>HelveticaNeueLTStd-Blk</vt:lpstr>
      <vt:lpstr>MinionPro-Bold</vt:lpstr>
      <vt:lpstr>MinionPro-Regular</vt:lpstr>
      <vt:lpstr>TimesNewRomanPS-BoldMT</vt:lpstr>
      <vt:lpstr>TimesNewRomanPSMT</vt:lpstr>
      <vt:lpstr>Office Theme</vt:lpstr>
      <vt:lpstr>Job Analysis and Design</vt:lpstr>
      <vt:lpstr>Introduction</vt:lpstr>
      <vt:lpstr>Features of Job Analysis</vt:lpstr>
      <vt:lpstr>Features of Job Analysis</vt:lpstr>
      <vt:lpstr>Important Terms in Job Analysis</vt:lpstr>
      <vt:lpstr>Important Terms in Job Analysis</vt:lpstr>
      <vt:lpstr>Goals of Job Analysis</vt:lpstr>
      <vt:lpstr>Goals of Job Analysis</vt:lpstr>
      <vt:lpstr>Job Analysis Process</vt:lpstr>
      <vt:lpstr>Types of Data Used in Job Analysis</vt:lpstr>
      <vt:lpstr>Types of Data Used in Job Analysis</vt:lpstr>
      <vt:lpstr>Techniques of Data Collection in Job Analysis</vt:lpstr>
      <vt:lpstr>Questionnaire for Job Analysis</vt:lpstr>
      <vt:lpstr>Job Description</vt:lpstr>
      <vt:lpstr>A Pro Forma Job Description Statement</vt:lpstr>
      <vt:lpstr>Example of a Job Description</vt:lpstr>
      <vt:lpstr>Job Specification</vt:lpstr>
      <vt:lpstr>A Pro Forma Job Specification Statement</vt:lpstr>
      <vt:lpstr>Challenges Affecting the Effectiveness of Job Analysis</vt:lpstr>
      <vt:lpstr>Job Design</vt:lpstr>
      <vt:lpstr>Benefits of Job Design</vt:lpstr>
      <vt:lpstr>Environmental Influence on the Job Design</vt:lpstr>
      <vt:lpstr>Critical Components of Job Design</vt:lpstr>
      <vt:lpstr>JOB ENLARGEMENT vs. JOB ENRICHMENT</vt:lpstr>
      <vt:lpstr>Uses of Job Rotation</vt:lpstr>
      <vt:lpstr>Limitations of Job Design</vt:lpstr>
      <vt:lpstr>Recent Trends in Job Design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 Analysis and Design</dc:title>
  <dc:creator>Abhisek Gupta</dc:creator>
  <cp:lastModifiedBy>Abhisek Gupta</cp:lastModifiedBy>
  <cp:revision>11</cp:revision>
  <dcterms:created xsi:type="dcterms:W3CDTF">2021-08-27T09:24:03Z</dcterms:created>
  <dcterms:modified xsi:type="dcterms:W3CDTF">2021-08-27T18:15:13Z</dcterms:modified>
</cp:coreProperties>
</file>